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  <p:sldMasterId id="2147483720" r:id="rId5"/>
    <p:sldMasterId id="2147483732" r:id="rId6"/>
  </p:sldMasterIdLst>
  <p:notesMasterIdLst>
    <p:notesMasterId r:id="rId42"/>
  </p:notesMasterIdLst>
  <p:handoutMasterIdLst>
    <p:handoutMasterId r:id="rId43"/>
  </p:handoutMasterIdLst>
  <p:sldIdLst>
    <p:sldId id="259" r:id="rId7"/>
    <p:sldId id="260" r:id="rId8"/>
    <p:sldId id="298" r:id="rId9"/>
    <p:sldId id="301" r:id="rId10"/>
    <p:sldId id="278" r:id="rId11"/>
    <p:sldId id="275" r:id="rId12"/>
    <p:sldId id="289" r:id="rId13"/>
    <p:sldId id="303" r:id="rId14"/>
    <p:sldId id="288" r:id="rId15"/>
    <p:sldId id="302" r:id="rId16"/>
    <p:sldId id="296" r:id="rId17"/>
    <p:sldId id="291" r:id="rId18"/>
    <p:sldId id="292" r:id="rId19"/>
    <p:sldId id="297" r:id="rId20"/>
    <p:sldId id="280" r:id="rId21"/>
    <p:sldId id="281" r:id="rId22"/>
    <p:sldId id="282" r:id="rId23"/>
    <p:sldId id="283" r:id="rId24"/>
    <p:sldId id="293" r:id="rId25"/>
    <p:sldId id="294" r:id="rId26"/>
    <p:sldId id="295" r:id="rId27"/>
    <p:sldId id="304" r:id="rId28"/>
    <p:sldId id="305" r:id="rId29"/>
    <p:sldId id="314" r:id="rId30"/>
    <p:sldId id="311" r:id="rId31"/>
    <p:sldId id="312" r:id="rId32"/>
    <p:sldId id="313" r:id="rId33"/>
    <p:sldId id="300" r:id="rId34"/>
    <p:sldId id="274" r:id="rId35"/>
    <p:sldId id="276" r:id="rId36"/>
    <p:sldId id="284" r:id="rId37"/>
    <p:sldId id="279" r:id="rId38"/>
    <p:sldId id="285" r:id="rId39"/>
    <p:sldId id="286" r:id="rId40"/>
    <p:sldId id="277" r:id="rId41"/>
  </p:sldIdLst>
  <p:sldSz cx="12188825" cy="6858000"/>
  <p:notesSz cx="6797675" cy="9872663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300" userDrawn="1">
          <p15:clr>
            <a:srgbClr val="A4A3A4"/>
          </p15:clr>
        </p15:guide>
        <p15:guide id="5" pos="3839">
          <p15:clr>
            <a:srgbClr val="A4A3A4"/>
          </p15:clr>
        </p15:guide>
        <p15:guide id="6" pos="1007">
          <p15:clr>
            <a:srgbClr val="A4A3A4"/>
          </p15:clr>
        </p15:guide>
        <p15:guide id="7" pos="717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3883" autoAdjust="0"/>
    <p:restoredTop sz="94660"/>
  </p:normalViewPr>
  <p:slideViewPr>
    <p:cSldViewPr showGuides="1">
      <p:cViewPr varScale="1">
        <p:scale>
          <a:sx n="115" d="100"/>
          <a:sy n="115" d="100"/>
        </p:scale>
        <p:origin x="1368" y="192"/>
      </p:cViewPr>
      <p:guideLst>
        <p:guide orient="horz" pos="2160"/>
        <p:guide orient="horz" pos="1008"/>
        <p:guide orient="horz" pos="3888"/>
        <p:guide orient="horz" pos="300"/>
        <p:guide pos="3839"/>
        <p:guide pos="1007"/>
        <p:guide pos="717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380"/>
    </p:cViewPr>
  </p:sorterViewPr>
  <p:notesViewPr>
    <p:cSldViewPr showGuides="1">
      <p:cViewPr varScale="1">
        <p:scale>
          <a:sx n="90" d="100"/>
          <a:sy n="90" d="100"/>
        </p:scale>
        <p:origin x="3024" y="96"/>
      </p:cViewPr>
      <p:guideLst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5C14CB1-5471-40E2-93A0-8A0FF903C01D}" type="datetime1">
              <a:rPr lang="de-DE" smtClean="0"/>
              <a:t>31.05.19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4360E59-1627-4404-ACC5-51C744AB0F2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62254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439D3501-6696-43F1-B4FA-98787AE8161E}" type="datetime1">
              <a:rPr lang="de-DE" smtClean="0"/>
              <a:pPr/>
              <a:t>31.05.19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dirty="0"/>
              <a:t>Textmasterformat durch Klicken bearbeiten</a:t>
            </a:r>
          </a:p>
          <a:p>
            <a:pPr lvl="1" rtl="0"/>
            <a:r>
              <a:rPr lang="de-DE" dirty="0"/>
              <a:t>Zweite Ebene</a:t>
            </a:r>
          </a:p>
          <a:p>
            <a:pPr lvl="2" rtl="0"/>
            <a:r>
              <a:rPr lang="de-DE" dirty="0"/>
              <a:t>Dritte Ebene</a:t>
            </a:r>
          </a:p>
          <a:p>
            <a:pPr lvl="3" rtl="0"/>
            <a:r>
              <a:rPr lang="de-DE" dirty="0"/>
              <a:t>Vierte Ebene</a:t>
            </a:r>
          </a:p>
          <a:p>
            <a:pPr lvl="4" rtl="0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rtl="0"/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841221E5-7225-48EB-A4EE-420E7BFCF705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6669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41221E5-7225-48EB-A4EE-420E7BFCF705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48074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de-DE" smtClean="0"/>
              <a:pPr rtl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47895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de-DE" dirty="0"/>
              <a:t>Zusammenspiel von Bewegungen Situation</a:t>
            </a:r>
            <a:r>
              <a:rPr lang="de-DE" baseline="0" dirty="0"/>
              <a:t> und Ziel</a:t>
            </a:r>
            <a:endParaRPr lang="de-DE" dirty="0"/>
          </a:p>
        </p:txBody>
      </p:sp>
      <p:sp>
        <p:nvSpPr>
          <p:cNvPr id="5120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80252E-9053-4EFD-A2B2-BB17B1BE5830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179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1B2F4F-B765-4C60-B3F7-EE68B4753A5F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277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/>
          </a:p>
        </p:txBody>
      </p:sp>
      <p:sp>
        <p:nvSpPr>
          <p:cNvPr id="5325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2327DE-F682-477C-8B61-0AFEA7790B7B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89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dirty="0"/>
          </a:p>
        </p:txBody>
      </p:sp>
      <p:sp>
        <p:nvSpPr>
          <p:cNvPr id="5222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BB3F04-678F-4D68-B4A4-E32080959D93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744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FCE842-9A56-49EC-BBD1-37279CD5CDB7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7478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/>
          </a:p>
        </p:txBody>
      </p:sp>
      <p:sp>
        <p:nvSpPr>
          <p:cNvPr id="5018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5AAC84-C66D-4A0C-8512-BE830D0C714E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708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 bwMode="ltGray"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428669" y="1600200"/>
            <a:ext cx="8329031" cy="2680127"/>
          </a:xfrm>
          <a:noFill/>
          <a:effectLst>
            <a:softEdge rad="31750"/>
          </a:effectLst>
        </p:spPr>
        <p:txBody>
          <a:bodyPr rtlCol="0" anchor="b"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428669" y="4344915"/>
            <a:ext cx="7516442" cy="1116085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699025" y="6356351"/>
            <a:ext cx="1218883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E58B6F-59E5-49E1-B8ED-6247FDC9C3F1}" type="datetime1">
              <a:rPr lang="de-DE" smtClean="0"/>
              <a:pPr/>
              <a:t>31.05.19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6114708" y="6356351"/>
            <a:ext cx="3974065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0285571" y="6356351"/>
            <a:ext cx="609441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7DC1BBB0-96F0-4077-A278-0F3FB5C104D3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098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5EB4435-6B54-4680-A7F4-584D02925A10}" type="datetime1">
              <a:rPr lang="de-DE" smtClean="0"/>
              <a:pPr/>
              <a:t>31.05.19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616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599612" y="685800"/>
            <a:ext cx="1787526" cy="5486400"/>
          </a:xfrm>
        </p:spPr>
        <p:txBody>
          <a:bodyPr vert="eaVert" rtlCol="0"/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598613" y="685800"/>
            <a:ext cx="7848599" cy="5486400"/>
          </a:xfrm>
        </p:spPr>
        <p:txBody>
          <a:bodyPr vert="eaVert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1720FD1-8829-4F10-BB02-1E7D3E20D97F}" type="datetime1">
              <a:rPr lang="de-DE" smtClean="0"/>
              <a:pPr/>
              <a:t>31.05.19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1729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D2E9-A3EC-4D00-8772-3B99736B78EA}" type="datetimeFigureOut">
              <a:rPr lang="de-CH" smtClean="0"/>
              <a:t>31.05.19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DCCFA-A0B6-432D-A187-3ACF3124D68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136429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D2E9-A3EC-4D00-8772-3B99736B78EA}" type="datetimeFigureOut">
              <a:rPr lang="de-CH" smtClean="0"/>
              <a:t>31.05.19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DCCFA-A0B6-432D-A187-3ACF3124D68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96950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D2E9-A3EC-4D00-8772-3B99736B78EA}" type="datetimeFigureOut">
              <a:rPr lang="de-CH" smtClean="0"/>
              <a:t>31.05.19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DCCFA-A0B6-432D-A187-3ACF3124D68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311161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D2E9-A3EC-4D00-8772-3B99736B78EA}" type="datetimeFigureOut">
              <a:rPr lang="de-CH" smtClean="0"/>
              <a:t>31.05.19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DCCFA-A0B6-432D-A187-3ACF3124D68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796083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D2E9-A3EC-4D00-8772-3B99736B78EA}" type="datetimeFigureOut">
              <a:rPr lang="de-CH" smtClean="0"/>
              <a:t>31.05.19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DCCFA-A0B6-432D-A187-3ACF3124D68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264530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D2E9-A3EC-4D00-8772-3B99736B78EA}" type="datetimeFigureOut">
              <a:rPr lang="de-CH" smtClean="0"/>
              <a:t>31.05.19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DCCFA-A0B6-432D-A187-3ACF3124D68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435656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D2E9-A3EC-4D00-8772-3B99736B78EA}" type="datetimeFigureOut">
              <a:rPr lang="de-CH" smtClean="0"/>
              <a:t>31.05.19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DCCFA-A0B6-432D-A187-3ACF3124D68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30690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D2E9-A3EC-4D00-8772-3B99736B78EA}" type="datetimeFigureOut">
              <a:rPr lang="de-CH" smtClean="0"/>
              <a:t>31.05.19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DCCFA-A0B6-432D-A187-3ACF3124D68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3564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3B00DDF-3684-4895-84A2-6039B5A894A0}" type="datetime1">
              <a:rPr lang="de-DE" smtClean="0"/>
              <a:pPr/>
              <a:t>31.05.19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3552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D2E9-A3EC-4D00-8772-3B99736B78EA}" type="datetimeFigureOut">
              <a:rPr lang="de-CH" smtClean="0"/>
              <a:t>31.05.19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DCCFA-A0B6-432D-A187-3ACF3124D68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46180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D2E9-A3EC-4D00-8772-3B99736B78EA}" type="datetimeFigureOut">
              <a:rPr lang="de-CH" smtClean="0"/>
              <a:t>31.05.19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DCCFA-A0B6-432D-A187-3ACF3124D68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37281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D2E9-A3EC-4D00-8772-3B99736B78EA}" type="datetimeFigureOut">
              <a:rPr lang="de-CH" smtClean="0"/>
              <a:t>31.05.19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DCCFA-A0B6-432D-A187-3ACF3124D68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257778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7C382E-5F40-414F-AE96-806111F8EA51}" type="slidenum">
              <a:rPr lang="de-CH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9357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441" y="71414"/>
            <a:ext cx="919878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441" y="2143117"/>
            <a:ext cx="10969943" cy="40258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87F023-1AE7-4CA8-AFCF-9D5F357BBC44}" type="slidenum">
              <a:rPr lang="de-CH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2166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12FDEF-BD74-45DD-8940-E4AC758EA63A}" type="slidenum">
              <a:rPr lang="de-CH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4943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0B73C0-C0BC-4E3B-88FF-BC053FFA5327}" type="slidenum">
              <a:rPr lang="de-CH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0526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CCEAA-2ED9-452C-AFF9-AC592FA86A12}" type="slidenum">
              <a:rPr lang="de-CH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7431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E0CF9-DCA8-42D1-BE80-9CCC19065CF0}" type="slidenum">
              <a:rPr lang="de-CH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1626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777F7-2DA1-4E5F-8279-04B2B9E1977A}" type="slidenum">
              <a:rPr lang="de-CH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122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98613" y="1600201"/>
            <a:ext cx="8283272" cy="2654064"/>
          </a:xfrm>
        </p:spPr>
        <p:txBody>
          <a:bodyPr rtlCol="0" anchor="b">
            <a:normAutofit/>
          </a:bodyPr>
          <a:lstStyle>
            <a:lvl1pPr algn="l">
              <a:defRPr sz="5400" b="0" cap="none" baseline="0"/>
            </a:lvl1pPr>
          </a:lstStyle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98613" y="4259996"/>
            <a:ext cx="7264623" cy="1150203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9F9772-63EC-486F-BB59-51ADA9A65F67}" type="datetime1">
              <a:rPr lang="de-DE" smtClean="0"/>
              <a:pPr/>
              <a:t>31.05.19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7DC1BBB0-96F0-4077-A278-0F3FB5C104D3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491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0A61A-9081-4CC5-961A-220FE1990057}" type="slidenum">
              <a:rPr lang="de-CH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6649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6D0C15-D0A9-4813-9C53-49641A870860}" type="slidenum">
              <a:rPr lang="de-CH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313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349503-10D1-4545-91B9-017F1B547DCA}" type="slidenum">
              <a:rPr lang="de-CH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7432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89693D-8C7F-49BF-8EEF-5E44DCC1E228}" type="slidenum">
              <a:rPr lang="de-CH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014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593436" y="1600200"/>
            <a:ext cx="4814586" cy="45720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561651" y="1600200"/>
            <a:ext cx="4814586" cy="45720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 baseline="0"/>
            </a:lvl6pPr>
            <a:lvl7pPr>
              <a:defRPr sz="1800" baseline="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8E54F0F-F1FA-4074-BADB-F1C4924D7D79}" type="datetime1">
              <a:rPr lang="de-DE" smtClean="0"/>
              <a:pPr/>
              <a:t>31.05.19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8340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93436" y="1499616"/>
            <a:ext cx="4818888" cy="93878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593436" y="2514706"/>
            <a:ext cx="4814586" cy="365749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609524" y="1499616"/>
            <a:ext cx="4818888" cy="93878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609524" y="2514600"/>
            <a:ext cx="4818888" cy="3655568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4757701-5CF9-479B-A5D1-4FF1AA507535}" type="datetime1">
              <a:rPr lang="de-DE" smtClean="0"/>
              <a:pPr/>
              <a:t>31.05.19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595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7194C76-0185-48AA-A942-CB8C8F65BC1A}" type="datetime1">
              <a:rPr lang="de-DE" smtClean="0"/>
              <a:pPr/>
              <a:t>31.05.19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167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F6F1231-4455-4E2A-90EB-1ED5DC2AD44A}" type="datetime1">
              <a:rPr lang="de-DE" smtClean="0"/>
              <a:pPr/>
              <a:t>31.05.19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algn="r">
              <a:defRPr lang="en-US" smtClean="0"/>
            </a:lvl1pPr>
          </a:lstStyle>
          <a:p>
            <a:pPr rtl="0"/>
            <a:fld id="{7DC1BBB0-96F0-4077-A278-0F3FB5C104D3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6617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098"/>
            <a:ext cx="12188825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 bwMode="white">
          <a:xfrm>
            <a:off x="1598612" y="381000"/>
            <a:ext cx="3293422" cy="1371600"/>
          </a:xfrm>
        </p:spPr>
        <p:txBody>
          <a:bodyPr rtlCol="0" anchor="b">
            <a:normAutofit/>
          </a:bodyPr>
          <a:lstStyle>
            <a:lvl1pPr algn="l">
              <a:defRPr sz="2400" b="0"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 bwMode="white">
          <a:xfrm>
            <a:off x="1598612" y="1828800"/>
            <a:ext cx="3293422" cy="4343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232426" y="482600"/>
            <a:ext cx="6195986" cy="5689600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7481D6E-147F-4BF6-BF49-D0097AAC8BC2}" type="datetime1">
              <a:rPr lang="de-DE" smtClean="0"/>
              <a:pPr/>
              <a:t>31.05.19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189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5103812" y="0"/>
            <a:ext cx="6324601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16718" y="381000"/>
            <a:ext cx="3293422" cy="1371600"/>
          </a:xfrm>
        </p:spPr>
        <p:txBody>
          <a:bodyPr rtlCol="0" anchor="b">
            <a:normAutofit/>
          </a:bodyPr>
          <a:lstStyle>
            <a:lvl1pPr algn="l">
              <a:defRPr sz="2400" b="0" cap="all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Bildplatzhalter 2" descr="Leerer Platzhalter zum Hinzufügen eines Bilds. Klicken Sie auf den Platzhalter, und wählen Sie das hinzuzufügende Bild aus."/>
          <p:cNvSpPr>
            <a:spLocks noGrp="1"/>
          </p:cNvSpPr>
          <p:nvPr>
            <p:ph type="pic" idx="1"/>
          </p:nvPr>
        </p:nvSpPr>
        <p:spPr bwMode="auto">
          <a:xfrm>
            <a:off x="5232426" y="482600"/>
            <a:ext cx="6043586" cy="5689600"/>
          </a:xfrm>
          <a:ln w="1905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616718" y="1828800"/>
            <a:ext cx="3293422" cy="4343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FE3735E-3917-44E7-8DC7-76BDD33F72CD}" type="datetime1">
              <a:rPr lang="de-DE" smtClean="0"/>
              <a:pPr/>
              <a:t>31.05.19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703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93436" y="1600200"/>
            <a:ext cx="9782801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 rtl="0"/>
            <a:r>
              <a:rPr lang="de-DE" dirty="0"/>
              <a:t>Zweite Ebene</a:t>
            </a:r>
          </a:p>
          <a:p>
            <a:pPr lvl="2" rtl="0"/>
            <a:r>
              <a:rPr lang="de-DE" dirty="0"/>
              <a:t>Dritte Ebene</a:t>
            </a:r>
          </a:p>
          <a:p>
            <a:pPr lvl="3" rtl="0"/>
            <a:r>
              <a:rPr lang="de-DE" dirty="0"/>
              <a:t>Vierte Ebene</a:t>
            </a:r>
          </a:p>
          <a:p>
            <a:pPr lvl="4" rtl="0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180250" y="6316091"/>
            <a:ext cx="12188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fld id="{7D928158-78D8-4C59-A820-A6A65E13B668}" type="datetime1">
              <a:rPr lang="de-DE" smtClean="0"/>
              <a:pPr/>
              <a:t>31.05.19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595933" y="6316091"/>
            <a:ext cx="3974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766796" y="6316091"/>
            <a:ext cx="6094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fld id="{7DC1BBB0-96F0-4077-A278-0F3FB5C104D3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2629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400"/>
        </a:spcBef>
        <a:buFont typeface="Euphemia" pitchFamily="34" charset="0"/>
        <a:buChar char="›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126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9784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344168" indent="-24688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70992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07568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4414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8072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17296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39" userDrawn="1">
          <p15:clr>
            <a:srgbClr val="F26B43"/>
          </p15:clr>
        </p15:guide>
        <p15:guide id="2" pos="1007" userDrawn="1">
          <p15:clr>
            <a:srgbClr val="F26B43"/>
          </p15:clr>
        </p15:guide>
        <p15:guide id="3" pos="719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7D2E9-A3EC-4D00-8772-3B99736B78EA}" type="datetimeFigureOut">
              <a:rPr lang="de-CH" smtClean="0"/>
              <a:t>31.05.19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DCCFA-A0B6-432D-A187-3ACF3124D68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75840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441" y="274638"/>
            <a:ext cx="1096994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CH"/>
              <a:t>Titelmasterformat durch Klicken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441" y="1600201"/>
            <a:ext cx="1096994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/>
              <a:t>Textmasterformate durch Klicken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441" y="6245225"/>
            <a:ext cx="284405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15" y="6245225"/>
            <a:ext cx="385979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5325" y="6245225"/>
            <a:ext cx="284405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C3701307-E2CF-48BF-B36C-F02194C3D6F2}" type="slidenum">
              <a:rPr lang="de-CH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>
              <a:solidFill>
                <a:srgbClr val="000000"/>
              </a:solidFill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1"/>
            <a:ext cx="12188825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hteck 7"/>
          <p:cNvSpPr/>
          <p:nvPr userDrawn="1"/>
        </p:nvSpPr>
        <p:spPr>
          <a:xfrm>
            <a:off x="0" y="0"/>
            <a:ext cx="9617769" cy="1285860"/>
          </a:xfrm>
          <a:prstGeom prst="rect">
            <a:avLst/>
          </a:prstGeom>
          <a:solidFill>
            <a:srgbClr val="33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800"/>
          </a:p>
        </p:txBody>
      </p:sp>
    </p:spTree>
    <p:extLst>
      <p:ext uri="{BB962C8B-B14F-4D97-AF65-F5344CB8AC3E}">
        <p14:creationId xmlns:p14="http://schemas.microsoft.com/office/powerpoint/2010/main" val="3807257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de-DE" dirty="0"/>
              <a:t>Optimales Kurvenfahren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r>
              <a:rPr lang="de-DE" dirty="0" err="1"/>
              <a:t>Regio</a:t>
            </a:r>
            <a:r>
              <a:rPr lang="de-DE" dirty="0"/>
              <a:t> Team West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0469645" y="6093296"/>
            <a:ext cx="1184940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Mai 2019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621804" y="6093296"/>
            <a:ext cx="2653290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Dieter Horning-Wiesler</a:t>
            </a:r>
          </a:p>
        </p:txBody>
      </p:sp>
    </p:spTree>
    <p:extLst>
      <p:ext uri="{BB962C8B-B14F-4D97-AF65-F5344CB8AC3E}">
        <p14:creationId xmlns:p14="http://schemas.microsoft.com/office/powerpoint/2010/main" val="4919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Vor-Rück</a:t>
            </a:r>
            <a:r>
              <a:rPr lang="de-CH" dirty="0"/>
              <a:t> Verlagerung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905372" y="2143116"/>
            <a:ext cx="8229600" cy="4413516"/>
          </a:xfrm>
        </p:spPr>
        <p:txBody>
          <a:bodyPr wrap="square">
            <a:spAutoFit/>
          </a:bodyPr>
          <a:lstStyle/>
          <a:p>
            <a:pPr>
              <a:buNone/>
            </a:pPr>
            <a:r>
              <a:rPr lang="de-CH" sz="1200" kern="1200" dirty="0">
                <a:latin typeface="Arial" charset="0"/>
              </a:rPr>
              <a:t>Für den Skiläufer bedeutet dies, dass er </a:t>
            </a:r>
            <a:r>
              <a:rPr lang="de-CH" sz="1200" b="1" u="sng" kern="1200" dirty="0">
                <a:latin typeface="Arial" charset="0"/>
              </a:rPr>
              <a:t>zur Einleitung des Schwunges den Ski im</a:t>
            </a:r>
          </a:p>
          <a:p>
            <a:pPr>
              <a:buNone/>
            </a:pPr>
            <a:r>
              <a:rPr lang="de-CH" sz="1200" b="1" u="sng" kern="1200" dirty="0">
                <a:latin typeface="Arial" charset="0"/>
              </a:rPr>
              <a:t>vorderen Teil stärker belasten und damit durchbiegen muss</a:t>
            </a:r>
            <a:r>
              <a:rPr lang="de-CH" sz="1200" kern="1200" dirty="0">
                <a:latin typeface="Arial" charset="0"/>
              </a:rPr>
              <a:t>, wenn er schnell aus der</a:t>
            </a:r>
          </a:p>
          <a:p>
            <a:pPr>
              <a:buNone/>
            </a:pPr>
            <a:r>
              <a:rPr lang="de-CH" sz="1200" kern="1200" dirty="0">
                <a:latin typeface="Arial" charset="0"/>
              </a:rPr>
              <a:t>„Schrägfahrt“ in die </a:t>
            </a:r>
            <a:r>
              <a:rPr lang="de-CH" sz="1200" kern="1200" dirty="0" err="1">
                <a:latin typeface="Arial" charset="0"/>
              </a:rPr>
              <a:t>Falllinie</a:t>
            </a:r>
            <a:r>
              <a:rPr lang="de-CH" sz="1200" kern="1200" dirty="0">
                <a:latin typeface="Arial" charset="0"/>
              </a:rPr>
              <a:t> einfahren will. Er muss sich also </a:t>
            </a:r>
            <a:r>
              <a:rPr lang="de-CH" sz="1200" b="1" u="sng" kern="1200" dirty="0">
                <a:latin typeface="Arial" charset="0"/>
              </a:rPr>
              <a:t>aktiv in den neuen</a:t>
            </a:r>
          </a:p>
          <a:p>
            <a:pPr>
              <a:buNone/>
            </a:pPr>
            <a:r>
              <a:rPr lang="de-CH" sz="1200" b="1" u="sng" kern="1200" dirty="0">
                <a:latin typeface="Arial" charset="0"/>
              </a:rPr>
              <a:t>Schwung hineinbewegen</a:t>
            </a:r>
            <a:r>
              <a:rPr lang="de-CH" sz="1200" kern="1200" dirty="0">
                <a:latin typeface="Arial" charset="0"/>
              </a:rPr>
              <a:t>. Gleichzeitig muss er versuchen, nach dem Umkanten</a:t>
            </a:r>
          </a:p>
          <a:p>
            <a:pPr>
              <a:buNone/>
            </a:pPr>
            <a:r>
              <a:rPr lang="de-CH" sz="1200" kern="1200" dirty="0">
                <a:latin typeface="Arial" charset="0"/>
              </a:rPr>
              <a:t>einen möglichst optimalen Kantwinkel zu erzeugen. </a:t>
            </a:r>
            <a:r>
              <a:rPr lang="de-CH" sz="1200" b="1" u="sng" kern="1200" dirty="0">
                <a:latin typeface="Arial" charset="0"/>
              </a:rPr>
              <a:t>Der Kantwinkel und die</a:t>
            </a:r>
          </a:p>
          <a:p>
            <a:pPr>
              <a:buNone/>
            </a:pPr>
            <a:r>
              <a:rPr lang="de-CH" sz="1200" b="1" u="sng" kern="1200" dirty="0">
                <a:latin typeface="Arial" charset="0"/>
              </a:rPr>
              <a:t>Skibiegung bestimmen den Radius</a:t>
            </a:r>
            <a:r>
              <a:rPr lang="de-CH" sz="1200" kern="1200" dirty="0">
                <a:latin typeface="Arial" charset="0"/>
              </a:rPr>
              <a:t>, den der Ski beschreiben kann. Die Fähigkeit</a:t>
            </a:r>
          </a:p>
          <a:p>
            <a:pPr>
              <a:buNone/>
            </a:pPr>
            <a:r>
              <a:rPr lang="de-CH" sz="1200" kern="1200" dirty="0">
                <a:latin typeface="Arial" charset="0"/>
              </a:rPr>
              <a:t>des Rennläufers, den Kantwinkel zu maximieren ist für eine radikale Einleitung des</a:t>
            </a:r>
          </a:p>
          <a:p>
            <a:pPr>
              <a:buNone/>
            </a:pPr>
            <a:r>
              <a:rPr lang="de-CH" sz="1200" kern="1200" dirty="0">
                <a:latin typeface="Arial" charset="0"/>
              </a:rPr>
              <a:t>Schwunges von entscheidender Bedeutung. Je drehender der Kurs, desto wichtiger</a:t>
            </a:r>
          </a:p>
          <a:p>
            <a:pPr>
              <a:buNone/>
            </a:pPr>
            <a:r>
              <a:rPr lang="de-CH" sz="1200" kern="1200" dirty="0">
                <a:latin typeface="Arial" charset="0"/>
              </a:rPr>
              <a:t>ist diese Aktion um ohne zu driften und damit zu bremsen in die Falllinie zu</a:t>
            </a:r>
          </a:p>
          <a:p>
            <a:pPr>
              <a:buNone/>
            </a:pPr>
            <a:r>
              <a:rPr lang="de-CH" sz="1200" kern="1200" dirty="0">
                <a:latin typeface="Arial" charset="0"/>
              </a:rPr>
              <a:t>gelangen.</a:t>
            </a:r>
          </a:p>
          <a:p>
            <a:pPr marL="0" indent="0">
              <a:buNone/>
            </a:pPr>
            <a:r>
              <a:rPr lang="de-CH" sz="1200" dirty="0"/>
              <a:t>Eine zweite Möglichkeit dies zu erreichen besteht darin, die Ski quasi unbelastet in die Falllinie einzudrehen bzw. vorauszudrehen. Aktuelle Weltklasse Rennläufer</a:t>
            </a:r>
          </a:p>
          <a:p>
            <a:pPr>
              <a:buNone/>
            </a:pPr>
            <a:r>
              <a:rPr lang="de-CH" sz="1200" dirty="0"/>
              <a:t>wenden diese Technik in bestimmten Situationen häufig an. </a:t>
            </a:r>
          </a:p>
          <a:p>
            <a:pPr>
              <a:buNone/>
            </a:pPr>
            <a:r>
              <a:rPr lang="de-CH" sz="1200" dirty="0"/>
              <a:t>Um im letzten Drittel des Schwunges die Falllinie schnell wieder verlassen zu</a:t>
            </a:r>
          </a:p>
          <a:p>
            <a:pPr>
              <a:buNone/>
            </a:pPr>
            <a:r>
              <a:rPr lang="de-CH" sz="1200" dirty="0"/>
              <a:t>können und die Richtung zum nächsten Tor zu haben, ist es analog dazu</a:t>
            </a:r>
          </a:p>
          <a:p>
            <a:pPr>
              <a:buNone/>
            </a:pPr>
            <a:r>
              <a:rPr lang="de-CH" sz="1200" dirty="0"/>
              <a:t>notwendig, durch eine angepasste Verlagerung des Körperschwerpunks die</a:t>
            </a:r>
          </a:p>
          <a:p>
            <a:pPr>
              <a:buNone/>
            </a:pPr>
            <a:r>
              <a:rPr lang="de-CH" sz="1200" dirty="0"/>
              <a:t>Biegung im hinteren Teil der Ski zu verstärken. Hierzu muss der Skiläufer die</a:t>
            </a:r>
          </a:p>
          <a:p>
            <a:pPr>
              <a:buNone/>
            </a:pPr>
            <a:r>
              <a:rPr lang="de-CH" sz="1200" dirty="0"/>
              <a:t>Unterschenkel im Sprunggelenk möglichst senkrecht stellen, um den</a:t>
            </a:r>
          </a:p>
          <a:p>
            <a:pPr>
              <a:buNone/>
            </a:pPr>
            <a:r>
              <a:rPr lang="de-CH" sz="1200" dirty="0"/>
              <a:t>Kraftangriffspunkt hinter die Schuhmitte zu verlagern.</a:t>
            </a:r>
          </a:p>
          <a:p>
            <a:pPr>
              <a:buNone/>
            </a:pPr>
            <a:r>
              <a:rPr lang="de-CH" sz="1200" b="1" u="sng" dirty="0"/>
              <a:t>Achtung: kein Absitzen nach hinten!!! - Rücklage</a:t>
            </a:r>
            <a:endParaRPr lang="de-CH" sz="1200" b="1" u="sng" kern="1200" dirty="0">
              <a:latin typeface="Arial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2150" y="2143116"/>
            <a:ext cx="2928926" cy="1955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08848" y="4725144"/>
            <a:ext cx="2962228" cy="1969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hteck 4"/>
          <p:cNvSpPr/>
          <p:nvPr/>
        </p:nvSpPr>
        <p:spPr>
          <a:xfrm>
            <a:off x="66428" y="2132856"/>
            <a:ext cx="2715616" cy="1200329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r>
              <a:rPr lang="de-CH" b="1" dirty="0">
                <a:solidFill>
                  <a:schemeClr val="bg1"/>
                </a:solidFill>
                <a:latin typeface="Arial" charset="0"/>
              </a:rPr>
              <a:t>Zur Einleitung des Schwunges den Ski im</a:t>
            </a:r>
          </a:p>
          <a:p>
            <a:r>
              <a:rPr lang="de-CH" b="1" dirty="0">
                <a:solidFill>
                  <a:schemeClr val="bg1"/>
                </a:solidFill>
                <a:latin typeface="Arial" charset="0"/>
              </a:rPr>
              <a:t>vorderen Teil stärker belasten </a:t>
            </a:r>
            <a:endParaRPr lang="en-US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66428" y="3441774"/>
            <a:ext cx="2715616" cy="92333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r>
              <a:rPr lang="de-CH" b="1" dirty="0">
                <a:solidFill>
                  <a:schemeClr val="bg1"/>
                </a:solidFill>
                <a:latin typeface="Arial" charset="0"/>
              </a:rPr>
              <a:t>aktiv in den neuen</a:t>
            </a:r>
          </a:p>
          <a:p>
            <a:r>
              <a:rPr lang="de-CH" b="1" dirty="0">
                <a:solidFill>
                  <a:schemeClr val="bg1"/>
                </a:solidFill>
                <a:latin typeface="Arial" charset="0"/>
              </a:rPr>
              <a:t>Schwung hineinbewegen.</a:t>
            </a:r>
            <a:endParaRPr lang="en-US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45740" y="4437112"/>
            <a:ext cx="2715616" cy="92333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>
              <a:buNone/>
            </a:pPr>
            <a:r>
              <a:rPr lang="de-CH" b="1" dirty="0">
                <a:solidFill>
                  <a:schemeClr val="bg1"/>
                </a:solidFill>
                <a:latin typeface="Arial" charset="0"/>
              </a:rPr>
              <a:t>Der Kantwinkel und die</a:t>
            </a:r>
          </a:p>
          <a:p>
            <a:pPr>
              <a:buNone/>
            </a:pPr>
            <a:r>
              <a:rPr lang="de-CH" b="1" dirty="0">
                <a:solidFill>
                  <a:schemeClr val="bg1"/>
                </a:solidFill>
                <a:latin typeface="Arial" charset="0"/>
              </a:rPr>
              <a:t>Skibiegung bestimmen den Radius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57204" y="5445224"/>
            <a:ext cx="2715616" cy="1323439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>
              <a:buNone/>
            </a:pPr>
            <a:r>
              <a:rPr lang="de-CH" sz="1600" dirty="0">
                <a:solidFill>
                  <a:schemeClr val="bg1"/>
                </a:solidFill>
                <a:latin typeface="Arial" charset="0"/>
              </a:rPr>
              <a:t>den Kantwinkel zu maximieren ist für eine radikale Einleitung des Schwunges von entscheidender Bedeutung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89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84"/>
          <a:stretch/>
        </p:blipFill>
        <p:spPr bwMode="auto">
          <a:xfrm>
            <a:off x="1731962" y="908720"/>
            <a:ext cx="8724900" cy="4746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522412" y="5661248"/>
            <a:ext cx="9144000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Geschnittener Schwung nur bei optimalem Timing der Vor- Rück – Bewegung möglich!!!</a:t>
            </a:r>
          </a:p>
        </p:txBody>
      </p:sp>
      <p:sp>
        <p:nvSpPr>
          <p:cNvPr id="5" name="Rechteck 4"/>
          <p:cNvSpPr/>
          <p:nvPr/>
        </p:nvSpPr>
        <p:spPr>
          <a:xfrm>
            <a:off x="1629916" y="188641"/>
            <a:ext cx="37062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200" b="1" dirty="0">
                <a:solidFill>
                  <a:srgbClr val="FF0000"/>
                </a:solidFill>
                <a:latin typeface="Calibri"/>
              </a:rPr>
              <a:t>Hohe Steuerqualität </a:t>
            </a:r>
          </a:p>
        </p:txBody>
      </p:sp>
    </p:spTree>
    <p:extLst>
      <p:ext uri="{BB962C8B-B14F-4D97-AF65-F5344CB8AC3E}">
        <p14:creationId xmlns:p14="http://schemas.microsoft.com/office/powerpoint/2010/main" val="263817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 t="3575"/>
          <a:stretch>
            <a:fillRect/>
          </a:stretch>
        </p:blipFill>
        <p:spPr bwMode="auto">
          <a:xfrm>
            <a:off x="3717958" y="2071678"/>
            <a:ext cx="6948487" cy="47228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1917948" y="928678"/>
            <a:ext cx="6900882" cy="1143000"/>
          </a:xfrm>
        </p:spPr>
        <p:txBody>
          <a:bodyPr/>
          <a:lstStyle/>
          <a:p>
            <a:r>
              <a:rPr lang="de-CH" dirty="0" err="1"/>
              <a:t>Vor-Rück</a:t>
            </a:r>
            <a:r>
              <a:rPr lang="de-CH" dirty="0"/>
              <a:t> Verlagerung</a:t>
            </a:r>
          </a:p>
        </p:txBody>
      </p:sp>
      <p:sp>
        <p:nvSpPr>
          <p:cNvPr id="6" name="Rechteck 5"/>
          <p:cNvSpPr/>
          <p:nvPr/>
        </p:nvSpPr>
        <p:spPr>
          <a:xfrm>
            <a:off x="1629916" y="188641"/>
            <a:ext cx="37062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200" b="1" dirty="0">
                <a:solidFill>
                  <a:srgbClr val="FF0000"/>
                </a:solidFill>
                <a:latin typeface="Calibri"/>
              </a:rPr>
              <a:t>Hohe Steuerqualität </a:t>
            </a:r>
          </a:p>
        </p:txBody>
      </p:sp>
      <p:pic>
        <p:nvPicPr>
          <p:cNvPr id="7" name="Picture 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806514"/>
            <a:ext cx="2414088" cy="60210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147179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477788" y="260648"/>
            <a:ext cx="2376264" cy="6480720"/>
          </a:xfrm>
          <a:prstGeom prst="roundRect">
            <a:avLst>
              <a:gd name="adj" fmla="val 7073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b="1" dirty="0" err="1"/>
              <a:t>Übungssammlung</a:t>
            </a:r>
            <a:endParaRPr lang="en-US" sz="2000" b="1" dirty="0"/>
          </a:p>
        </p:txBody>
      </p:sp>
      <p:grpSp>
        <p:nvGrpSpPr>
          <p:cNvPr id="3" name="Gruppieren 2"/>
          <p:cNvGrpSpPr/>
          <p:nvPr/>
        </p:nvGrpSpPr>
        <p:grpSpPr>
          <a:xfrm>
            <a:off x="220735" y="3193627"/>
            <a:ext cx="10122149" cy="3511441"/>
            <a:chOff x="344274" y="3193627"/>
            <a:chExt cx="10122149" cy="3511441"/>
          </a:xfrm>
        </p:grpSpPr>
        <p:sp>
          <p:nvSpPr>
            <p:cNvPr id="11" name="Gleichschenkliges Dreieck 10"/>
            <p:cNvSpPr/>
            <p:nvPr/>
          </p:nvSpPr>
          <p:spPr>
            <a:xfrm rot="4780754">
              <a:off x="5379039" y="1000984"/>
              <a:ext cx="2894742" cy="7280027"/>
            </a:xfrm>
            <a:prstGeom prst="triangle">
              <a:avLst>
                <a:gd name="adj" fmla="val 0"/>
              </a:avLst>
            </a:prstGeom>
            <a:solidFill>
              <a:srgbClr val="C000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hteck 11"/>
            <p:cNvSpPr/>
            <p:nvPr/>
          </p:nvSpPr>
          <p:spPr>
            <a:xfrm>
              <a:off x="344274" y="3851238"/>
              <a:ext cx="3169823" cy="285383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uppieren 5"/>
          <p:cNvGrpSpPr/>
          <p:nvPr/>
        </p:nvGrpSpPr>
        <p:grpSpPr>
          <a:xfrm>
            <a:off x="217673" y="764704"/>
            <a:ext cx="7676939" cy="2952328"/>
            <a:chOff x="217673" y="764704"/>
            <a:chExt cx="7676939" cy="3096344"/>
          </a:xfrm>
          <a:solidFill>
            <a:schemeClr val="accent3">
              <a:lumMod val="75000"/>
            </a:schemeClr>
          </a:solidFill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4" name="Gleichschenkliges Dreieck 3"/>
            <p:cNvSpPr/>
            <p:nvPr/>
          </p:nvSpPr>
          <p:spPr>
            <a:xfrm rot="5400000">
              <a:off x="3970176" y="-63388"/>
              <a:ext cx="3096344" cy="4752528"/>
            </a:xfrm>
            <a:prstGeom prst="triangle">
              <a:avLst>
                <a:gd name="adj" fmla="val 34846"/>
              </a:avLst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hteck 4"/>
            <p:cNvSpPr/>
            <p:nvPr/>
          </p:nvSpPr>
          <p:spPr>
            <a:xfrm>
              <a:off x="217673" y="764704"/>
              <a:ext cx="2924411" cy="3096344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 l="1512"/>
          <a:stretch>
            <a:fillRect/>
          </a:stretch>
        </p:blipFill>
        <p:spPr bwMode="auto">
          <a:xfrm>
            <a:off x="5566990" y="548680"/>
            <a:ext cx="6200775" cy="60706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333772" y="764704"/>
            <a:ext cx="265979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CH" dirty="0">
                <a:solidFill>
                  <a:schemeClr val="bg1"/>
                </a:solidFill>
              </a:rPr>
              <a:t>Zum Wechsel VORNE in Hände klatschen</a:t>
            </a:r>
          </a:p>
          <a:p>
            <a:pPr marL="285750" indent="-285750">
              <a:buFontTx/>
              <a:buChar char="-"/>
            </a:pPr>
            <a:r>
              <a:rPr lang="de-CH" dirty="0">
                <a:solidFill>
                  <a:schemeClr val="bg1"/>
                </a:solidFill>
              </a:rPr>
              <a:t>Stöcke vor dem Körper wechseln und in Aussenhand tragen</a:t>
            </a:r>
          </a:p>
          <a:p>
            <a:pPr marL="285750" indent="-285750">
              <a:buFontTx/>
              <a:buChar char="-"/>
            </a:pPr>
            <a:r>
              <a:rPr lang="de-CH" dirty="0">
                <a:solidFill>
                  <a:schemeClr val="bg1"/>
                </a:solidFill>
              </a:rPr>
              <a:t>Zum Wechsel beide Fersen </a:t>
            </a:r>
            <a:r>
              <a:rPr lang="de-CH" sz="1600" dirty="0">
                <a:solidFill>
                  <a:schemeClr val="bg1"/>
                </a:solidFill>
              </a:rPr>
              <a:t>zurück</a:t>
            </a:r>
            <a:r>
              <a:rPr lang="de-CH" dirty="0">
                <a:solidFill>
                  <a:schemeClr val="bg1"/>
                </a:solidFill>
              </a:rPr>
              <a:t> ziehen</a:t>
            </a:r>
          </a:p>
          <a:p>
            <a:pPr marL="285750" indent="-285750">
              <a:buFontTx/>
              <a:buChar char="-"/>
            </a:pPr>
            <a:r>
              <a:rPr lang="de-CH" dirty="0">
                <a:solidFill>
                  <a:schemeClr val="bg1"/>
                </a:solidFill>
              </a:rPr>
              <a:t>Neuen </a:t>
            </a:r>
            <a:r>
              <a:rPr lang="de-CH" dirty="0" err="1">
                <a:solidFill>
                  <a:schemeClr val="bg1"/>
                </a:solidFill>
              </a:rPr>
              <a:t>Innenski</a:t>
            </a:r>
            <a:r>
              <a:rPr lang="de-CH" dirty="0">
                <a:solidFill>
                  <a:schemeClr val="bg1"/>
                </a:solidFill>
              </a:rPr>
              <a:t>  beim Wechsel hinten leicht anheben </a:t>
            </a:r>
          </a:p>
          <a:p>
            <a:pPr marL="285750" indent="-285750">
              <a:buFontTx/>
              <a:buChar char="-"/>
            </a:pP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64471" y="3806414"/>
            <a:ext cx="323765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CH" sz="1600" b="1" dirty="0">
                <a:solidFill>
                  <a:schemeClr val="bg1"/>
                </a:solidFill>
              </a:rPr>
              <a:t>Schweizer Kreuz (langsam)</a:t>
            </a:r>
          </a:p>
          <a:p>
            <a:pPr marL="285750" indent="-285750">
              <a:buFontTx/>
              <a:buChar char="-"/>
            </a:pPr>
            <a:r>
              <a:rPr lang="de-CH" sz="1600" b="1" dirty="0">
                <a:solidFill>
                  <a:schemeClr val="bg1"/>
                </a:solidFill>
              </a:rPr>
              <a:t>Bügelbrett</a:t>
            </a:r>
          </a:p>
          <a:p>
            <a:pPr marL="285750" indent="-285750">
              <a:buFontTx/>
              <a:buChar char="-"/>
            </a:pPr>
            <a:r>
              <a:rPr lang="de-CH" sz="1600" b="1" dirty="0" err="1">
                <a:solidFill>
                  <a:schemeClr val="bg1"/>
                </a:solidFill>
              </a:rPr>
              <a:t>Squal</a:t>
            </a:r>
            <a:endParaRPr lang="de-CH" sz="1600" b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de-CH" sz="1600" b="1" dirty="0">
                <a:solidFill>
                  <a:schemeClr val="bg1"/>
                </a:solidFill>
              </a:rPr>
              <a:t>Ohne Stöcke</a:t>
            </a:r>
          </a:p>
          <a:p>
            <a:pPr marL="742950" lvl="1" indent="-285750">
              <a:buFontTx/>
              <a:buChar char="-"/>
            </a:pPr>
            <a:r>
              <a:rPr lang="de-CH" sz="1600" b="1" dirty="0">
                <a:solidFill>
                  <a:schemeClr val="bg1"/>
                </a:solidFill>
              </a:rPr>
              <a:t>Hände vor dem Körper führen</a:t>
            </a:r>
          </a:p>
          <a:p>
            <a:pPr marL="742950" lvl="1" indent="-285750">
              <a:buFontTx/>
              <a:buChar char="-"/>
            </a:pPr>
            <a:r>
              <a:rPr lang="de-CH" sz="1600" b="1" dirty="0">
                <a:solidFill>
                  <a:schemeClr val="bg1"/>
                </a:solidFill>
              </a:rPr>
              <a:t>Aussenhand langsam nach unten führen</a:t>
            </a:r>
          </a:p>
          <a:p>
            <a:pPr marL="742950" lvl="1" indent="-285750">
              <a:buFontTx/>
              <a:buChar char="-"/>
            </a:pPr>
            <a:r>
              <a:rPr lang="de-CH" sz="1600" b="1" dirty="0">
                <a:solidFill>
                  <a:schemeClr val="bg1"/>
                </a:solidFill>
              </a:rPr>
              <a:t>Innenhand immer an Kopf halten – Aussenhand nach unten</a:t>
            </a:r>
          </a:p>
        </p:txBody>
      </p:sp>
    </p:spTree>
    <p:extLst>
      <p:ext uri="{BB962C8B-B14F-4D97-AF65-F5344CB8AC3E}">
        <p14:creationId xmlns:p14="http://schemas.microsoft.com/office/powerpoint/2010/main" val="292010590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740" y="2054878"/>
            <a:ext cx="7197009" cy="4110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>
          <a:xfrm>
            <a:off x="1629917" y="188640"/>
            <a:ext cx="485485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200" b="1" dirty="0">
                <a:solidFill>
                  <a:srgbClr val="FF0000"/>
                </a:solidFill>
              </a:rPr>
              <a:t>Kurvenfahren aus Sicht der </a:t>
            </a:r>
          </a:p>
          <a:p>
            <a:r>
              <a:rPr lang="de-CH" sz="3200" b="1" dirty="0">
                <a:solidFill>
                  <a:srgbClr val="FF0000"/>
                </a:solidFill>
              </a:rPr>
              <a:t>Biomechanik</a:t>
            </a:r>
          </a:p>
        </p:txBody>
      </p:sp>
    </p:spTree>
    <p:extLst>
      <p:ext uri="{BB962C8B-B14F-4D97-AF65-F5344CB8AC3E}">
        <p14:creationId xmlns:p14="http://schemas.microsoft.com/office/powerpoint/2010/main" val="4139794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124745"/>
            <a:ext cx="8724900" cy="568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1629916" y="188641"/>
            <a:ext cx="70589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200" b="1" dirty="0">
                <a:solidFill>
                  <a:srgbClr val="FF0000"/>
                </a:solidFill>
                <a:latin typeface="Calibri"/>
              </a:rPr>
              <a:t>Kurvenfahren aus Sicht der Biomechanik</a:t>
            </a:r>
          </a:p>
        </p:txBody>
      </p:sp>
    </p:spTree>
    <p:extLst>
      <p:ext uri="{BB962C8B-B14F-4D97-AF65-F5344CB8AC3E}">
        <p14:creationId xmlns:p14="http://schemas.microsoft.com/office/powerpoint/2010/main" val="150524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968" y="1008460"/>
            <a:ext cx="8724900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1629916" y="188641"/>
            <a:ext cx="70589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200" b="1" dirty="0">
                <a:solidFill>
                  <a:srgbClr val="FF0000"/>
                </a:solidFill>
                <a:latin typeface="Calibri"/>
              </a:rPr>
              <a:t>Kurvenfahren aus Sicht der Biomechanik</a:t>
            </a:r>
          </a:p>
        </p:txBody>
      </p:sp>
    </p:spTree>
    <p:extLst>
      <p:ext uri="{BB962C8B-B14F-4D97-AF65-F5344CB8AC3E}">
        <p14:creationId xmlns:p14="http://schemas.microsoft.com/office/powerpoint/2010/main" val="10625428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452" y="974431"/>
            <a:ext cx="8734425" cy="59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1629916" y="188641"/>
            <a:ext cx="70589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200" b="1" dirty="0">
                <a:solidFill>
                  <a:srgbClr val="FF0000"/>
                </a:solidFill>
                <a:latin typeface="Calibri"/>
              </a:rPr>
              <a:t>Kurvenfahren aus Sicht der Biomechanik</a:t>
            </a:r>
          </a:p>
        </p:txBody>
      </p:sp>
    </p:spTree>
    <p:extLst>
      <p:ext uri="{BB962C8B-B14F-4D97-AF65-F5344CB8AC3E}">
        <p14:creationId xmlns:p14="http://schemas.microsoft.com/office/powerpoint/2010/main" val="20139650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381000"/>
            <a:ext cx="9144000" cy="6096000"/>
          </a:xfrm>
          <a:prstGeom prst="rect">
            <a:avLst/>
          </a:prstGeom>
        </p:spPr>
      </p:pic>
      <p:cxnSp>
        <p:nvCxnSpPr>
          <p:cNvPr id="3" name="Gerade Verbindung mit Pfeil 2"/>
          <p:cNvCxnSpPr/>
          <p:nvPr/>
        </p:nvCxnSpPr>
        <p:spPr>
          <a:xfrm flipH="1">
            <a:off x="4294212" y="3789040"/>
            <a:ext cx="1728192" cy="14401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mit Pfeil 5"/>
          <p:cNvCxnSpPr/>
          <p:nvPr/>
        </p:nvCxnSpPr>
        <p:spPr>
          <a:xfrm flipH="1">
            <a:off x="6022404" y="2852936"/>
            <a:ext cx="360040" cy="936104"/>
          </a:xfrm>
          <a:prstGeom prst="straightConnector1">
            <a:avLst/>
          </a:prstGeom>
          <a:ln w="381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0823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789384"/>
            <a:ext cx="9144000" cy="6096000"/>
          </a:xfrm>
          <a:prstGeom prst="rect">
            <a:avLst/>
          </a:prstGeom>
        </p:spPr>
      </p:pic>
      <p:cxnSp>
        <p:nvCxnSpPr>
          <p:cNvPr id="4" name="Gerade Verbindung mit Pfeil 3"/>
          <p:cNvCxnSpPr/>
          <p:nvPr/>
        </p:nvCxnSpPr>
        <p:spPr>
          <a:xfrm flipH="1">
            <a:off x="3646140" y="4437112"/>
            <a:ext cx="2736304" cy="20882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>
            <a:off x="6382444" y="3645024"/>
            <a:ext cx="0" cy="792088"/>
          </a:xfrm>
          <a:prstGeom prst="straightConnector1">
            <a:avLst/>
          </a:prstGeom>
          <a:ln w="381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45" r="68007"/>
          <a:stretch/>
        </p:blipFill>
        <p:spPr bwMode="auto">
          <a:xfrm>
            <a:off x="7926758" y="4882718"/>
            <a:ext cx="2776167" cy="200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lipse 6"/>
          <p:cNvSpPr/>
          <p:nvPr/>
        </p:nvSpPr>
        <p:spPr>
          <a:xfrm>
            <a:off x="5950396" y="4185084"/>
            <a:ext cx="216024" cy="25202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806381" y="5934670"/>
            <a:ext cx="26842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solidFill>
                  <a:prstClr val="black"/>
                </a:solidFill>
                <a:latin typeface="Calibri"/>
              </a:rPr>
              <a:t>Kurzer Radius,</a:t>
            </a:r>
          </a:p>
          <a:p>
            <a:r>
              <a:rPr lang="de-CH" dirty="0">
                <a:solidFill>
                  <a:prstClr val="black"/>
                </a:solidFill>
                <a:latin typeface="Calibri"/>
              </a:rPr>
              <a:t>Schneller, fliessender Kurvenwechsel</a:t>
            </a:r>
          </a:p>
        </p:txBody>
      </p:sp>
      <p:sp>
        <p:nvSpPr>
          <p:cNvPr id="9" name="Rechteck 8"/>
          <p:cNvSpPr/>
          <p:nvPr/>
        </p:nvSpPr>
        <p:spPr>
          <a:xfrm>
            <a:off x="10303022" y="5805264"/>
            <a:ext cx="399903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Abgerundetes Rechteck 11"/>
          <p:cNvSpPr/>
          <p:nvPr/>
        </p:nvSpPr>
        <p:spPr>
          <a:xfrm rot="20925356">
            <a:off x="3250096" y="6577994"/>
            <a:ext cx="792088" cy="144016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1629916" y="188641"/>
            <a:ext cx="37062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200" b="1" dirty="0">
                <a:solidFill>
                  <a:srgbClr val="FF0000"/>
                </a:solidFill>
                <a:latin typeface="Calibri"/>
              </a:rPr>
              <a:t>Hohe Steuerqualität </a:t>
            </a:r>
          </a:p>
        </p:txBody>
      </p:sp>
    </p:spTree>
    <p:extLst>
      <p:ext uri="{BB962C8B-B14F-4D97-AF65-F5344CB8AC3E}">
        <p14:creationId xmlns:p14="http://schemas.microsoft.com/office/powerpoint/2010/main" val="414766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13"/>
          <p:cNvSpPr>
            <a:spLocks noGrp="1"/>
          </p:cNvSpPr>
          <p:nvPr>
            <p:ph idx="1"/>
          </p:nvPr>
        </p:nvSpPr>
        <p:spPr>
          <a:xfrm>
            <a:off x="1593436" y="1600200"/>
            <a:ext cx="9782801" cy="5141168"/>
          </a:xfrm>
        </p:spPr>
        <p:txBody>
          <a:bodyPr rtlCol="0">
            <a:normAutofit/>
          </a:bodyPr>
          <a:lstStyle/>
          <a:p>
            <a:pPr marL="0" indent="0">
              <a:buNone/>
            </a:pPr>
            <a:endParaRPr lang="de-DE" dirty="0"/>
          </a:p>
          <a:p>
            <a:r>
              <a:rPr lang="de-DE" dirty="0"/>
              <a:t>Optimales Kurvenfahren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Beweg Dich Schlau</a:t>
            </a:r>
          </a:p>
          <a:p>
            <a:r>
              <a:rPr lang="de-DE" dirty="0"/>
              <a:t>S-M-L Kurven</a:t>
            </a:r>
          </a:p>
          <a:p>
            <a:pPr marL="0" lvl="0" indent="0" rtl="0">
              <a:buNone/>
            </a:pP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0469645" y="6093296"/>
            <a:ext cx="1184940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Mai 2019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912"/>
            <a:ext cx="12162591" cy="135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49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BackUp WD Festplatte\2016\01.2016\SVS Eröffnungsrennen\Kaunertal Presse\Luis Dihm RS 2. T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696" y="764704"/>
            <a:ext cx="9136716" cy="609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83" t="15235" b="41208"/>
          <a:stretch/>
        </p:blipFill>
        <p:spPr bwMode="auto">
          <a:xfrm>
            <a:off x="7801468" y="4316836"/>
            <a:ext cx="2864945" cy="253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Abgerundetes Rechteck 21"/>
          <p:cNvSpPr/>
          <p:nvPr/>
        </p:nvSpPr>
        <p:spPr>
          <a:xfrm>
            <a:off x="2710037" y="6165305"/>
            <a:ext cx="1331649" cy="159017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5" name="Gerade Verbindung mit Pfeil 4"/>
          <p:cNvCxnSpPr/>
          <p:nvPr/>
        </p:nvCxnSpPr>
        <p:spPr>
          <a:xfrm flipH="1">
            <a:off x="3070076" y="5013176"/>
            <a:ext cx="2736304" cy="115212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mit Pfeil 5"/>
          <p:cNvCxnSpPr/>
          <p:nvPr/>
        </p:nvCxnSpPr>
        <p:spPr>
          <a:xfrm flipH="1">
            <a:off x="5806380" y="4316836"/>
            <a:ext cx="576064" cy="696341"/>
          </a:xfrm>
          <a:prstGeom prst="straightConnector1">
            <a:avLst/>
          </a:prstGeom>
          <a:ln w="381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/>
          <p:cNvSpPr/>
          <p:nvPr/>
        </p:nvSpPr>
        <p:spPr>
          <a:xfrm>
            <a:off x="5175190" y="4604314"/>
            <a:ext cx="216024" cy="25202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629916" y="188641"/>
            <a:ext cx="37062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200" b="1" dirty="0">
                <a:solidFill>
                  <a:srgbClr val="FF0000"/>
                </a:solidFill>
                <a:latin typeface="Calibri"/>
              </a:rPr>
              <a:t>Hohe Steuerqualität </a:t>
            </a:r>
          </a:p>
        </p:txBody>
      </p:sp>
    </p:spTree>
    <p:extLst>
      <p:ext uri="{BB962C8B-B14F-4D97-AF65-F5344CB8AC3E}">
        <p14:creationId xmlns:p14="http://schemas.microsoft.com/office/powerpoint/2010/main" val="370418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8.25815E-7 L 0.05903 0.0342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1" y="17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786600"/>
            <a:ext cx="9144000" cy="6098785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3358108" y="4293096"/>
            <a:ext cx="1512168" cy="15841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5" name="Gerade Verbindung mit Pfeil 4"/>
          <p:cNvCxnSpPr/>
          <p:nvPr/>
        </p:nvCxnSpPr>
        <p:spPr>
          <a:xfrm flipH="1">
            <a:off x="5159408" y="4405830"/>
            <a:ext cx="1079020" cy="115212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mit Pfeil 5"/>
          <p:cNvCxnSpPr/>
          <p:nvPr/>
        </p:nvCxnSpPr>
        <p:spPr>
          <a:xfrm flipH="1">
            <a:off x="6238428" y="3835992"/>
            <a:ext cx="288032" cy="569839"/>
          </a:xfrm>
          <a:prstGeom prst="straightConnector1">
            <a:avLst/>
          </a:prstGeom>
          <a:ln w="381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bgerundetes Rechteck 10"/>
          <p:cNvSpPr/>
          <p:nvPr/>
        </p:nvSpPr>
        <p:spPr>
          <a:xfrm rot="1144203">
            <a:off x="4513120" y="5611982"/>
            <a:ext cx="523228" cy="10554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629916" y="188641"/>
            <a:ext cx="37062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200" b="1" dirty="0">
                <a:solidFill>
                  <a:srgbClr val="FF0000"/>
                </a:solidFill>
                <a:latin typeface="Calibri"/>
              </a:rPr>
              <a:t>Hohe Steuerqualität </a:t>
            </a:r>
          </a:p>
        </p:txBody>
      </p:sp>
    </p:spTree>
    <p:extLst>
      <p:ext uri="{BB962C8B-B14F-4D97-AF65-F5344CB8AC3E}">
        <p14:creationId xmlns:p14="http://schemas.microsoft.com/office/powerpoint/2010/main" val="133048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0.03941 -1.11111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Beweg</a:t>
            </a:r>
            <a:r>
              <a:rPr lang="en-US" dirty="0"/>
              <a:t> dich Schlau</a:t>
            </a:r>
          </a:p>
        </p:txBody>
      </p:sp>
      <p:sp>
        <p:nvSpPr>
          <p:cNvPr id="3" name="Rechteck 2"/>
          <p:cNvSpPr/>
          <p:nvPr/>
        </p:nvSpPr>
        <p:spPr>
          <a:xfrm>
            <a:off x="1593436" y="1628800"/>
            <a:ext cx="10333624" cy="52157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CH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Training Koordinativer Fähigkeiten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de-CH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Differenzierungsfähigkeit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de-CH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Orientierungsfähigkeit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de-CH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Gleichgewichtsfähigkeit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de-CH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Rhythmisierungsfähigkeit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de-CH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Reaktionsfähigkeit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de-CH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Kopplungsfähigkeit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CH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Optimierung der Denk- und Gedächtnisprozesse im Gehirn.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CH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Ständig neue Aufgaben.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CH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Kernbotschaft</a:t>
            </a:r>
            <a:r>
              <a:rPr lang="de-CH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Aufgaben und Training im Schnee und während des Skiunterrichts so gestalten, dass die exekutiven Funktionen sowie das koordinative Anforderungsprofil angesprochen und gefördert werden!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CH" sz="2000" b="1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Felix Neureuther</a:t>
            </a:r>
            <a:r>
              <a:rPr lang="de-CH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«Aus dem Leistungssport weiss ich, dass Leistungen nur mit entsprechender </a:t>
            </a:r>
            <a:r>
              <a:rPr lang="de-CH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Brainfitness</a:t>
            </a:r>
            <a:r>
              <a:rPr lang="de-CH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möglich sind.»</a:t>
            </a:r>
          </a:p>
        </p:txBody>
      </p:sp>
      <p:pic>
        <p:nvPicPr>
          <p:cNvPr id="4" name="Grafik 3"/>
          <p:cNvPicPr/>
          <p:nvPr/>
        </p:nvPicPr>
        <p:blipFill>
          <a:blip r:embed="rId2"/>
          <a:stretch>
            <a:fillRect/>
          </a:stretch>
        </p:blipFill>
        <p:spPr>
          <a:xfrm>
            <a:off x="7750596" y="278605"/>
            <a:ext cx="4127599" cy="192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90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Beweg</a:t>
            </a:r>
            <a:r>
              <a:rPr lang="en-US" dirty="0"/>
              <a:t> dich Schlau</a:t>
            </a:r>
          </a:p>
        </p:txBody>
      </p:sp>
      <p:sp>
        <p:nvSpPr>
          <p:cNvPr id="3" name="Rechteck 2"/>
          <p:cNvSpPr/>
          <p:nvPr/>
        </p:nvSpPr>
        <p:spPr>
          <a:xfrm>
            <a:off x="1610838" y="1772816"/>
            <a:ext cx="10284759" cy="4461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CH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Übungen:</a:t>
            </a:r>
            <a:endParaRPr lang="de-CH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de-CH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Kopf- / Denkaufgaben beim Kurvenfahren</a:t>
            </a:r>
          </a:p>
          <a:p>
            <a:pPr marL="742950" lvl="1" indent="-285750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de-CH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Addieren von Zahlen z.B. die Reihe der kurven (3, 5, 8, 13, 21, 34, 55, 89, …..), Stadt – Land – Fluss, Finde Wörter mit «A»….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de-CH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Fahre zu zweit nebeneinander bei jedem Schwung wird gezählt 1,2,3 der linkte beginnt mit 1 dann der rechte 2, linke 3, rechte dann 1, … usw.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de-CH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Erschwert anstatt 2 ein Wort/Ort 1, Zermatt, 3,…..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de-CH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Fahre Formation zu dritt hintereinander, der in der Mitte fährt entgegengesetzt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de-CH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Formation zu zweit der fordere hebt abwechselnd mal für ein paar Schwünge den rechten Arm / linken Arm der Hintermann macht das Gegenteil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de-CH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Formation zu zweit der hintere überholt und fährt dann vorne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de-CH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Vordermann fährt S3 – Schwünge – Hintermann M8 bei gleichem Tempo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de-CH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Stöcke in der Mitte halten und immer wieder hochwerfen und über Kreuz halten</a:t>
            </a:r>
          </a:p>
        </p:txBody>
      </p:sp>
      <p:pic>
        <p:nvPicPr>
          <p:cNvPr id="4" name="Grafik 3"/>
          <p:cNvPicPr/>
          <p:nvPr/>
        </p:nvPicPr>
        <p:blipFill>
          <a:blip r:embed="rId2"/>
          <a:stretch>
            <a:fillRect/>
          </a:stretch>
        </p:blipFill>
        <p:spPr>
          <a:xfrm>
            <a:off x="7750596" y="278605"/>
            <a:ext cx="4127599" cy="192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07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S-M-L </a:t>
            </a:r>
            <a:r>
              <a:rPr lang="en-US" dirty="0" err="1"/>
              <a:t>Kurven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883" y="1386114"/>
            <a:ext cx="6433573" cy="535525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8588" y="116633"/>
            <a:ext cx="4419228" cy="215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75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5900" y="-619919"/>
            <a:ext cx="9782801" cy="1239837"/>
          </a:xfrm>
        </p:spPr>
        <p:txBody>
          <a:bodyPr/>
          <a:lstStyle/>
          <a:p>
            <a:r>
              <a:rPr lang="en-US" dirty="0"/>
              <a:t>S-M-L </a:t>
            </a:r>
            <a:r>
              <a:rPr lang="en-US" dirty="0" err="1"/>
              <a:t>Kurven</a:t>
            </a:r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563772" y="-875639"/>
            <a:ext cx="6105088" cy="914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79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5900" y="-619919"/>
            <a:ext cx="9782801" cy="1239837"/>
          </a:xfrm>
        </p:spPr>
        <p:txBody>
          <a:bodyPr/>
          <a:lstStyle/>
          <a:p>
            <a:r>
              <a:rPr lang="en-US" dirty="0"/>
              <a:t>S-M-L </a:t>
            </a:r>
            <a:r>
              <a:rPr lang="en-US" dirty="0" err="1"/>
              <a:t>Kurven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868" y="2204864"/>
            <a:ext cx="6408712" cy="393291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899" y="692696"/>
            <a:ext cx="10495681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84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1764" y="332656"/>
            <a:ext cx="4392488" cy="1239837"/>
          </a:xfrm>
        </p:spPr>
        <p:txBody>
          <a:bodyPr>
            <a:normAutofit fontScale="90000"/>
          </a:bodyPr>
          <a:lstStyle/>
          <a:p>
            <a:r>
              <a:rPr lang="en-US" dirty="0"/>
              <a:t>Level-1 </a:t>
            </a:r>
            <a:br>
              <a:rPr lang="en-US" dirty="0"/>
            </a:br>
            <a:r>
              <a:rPr lang="en-US" dirty="0" err="1"/>
              <a:t>Technikaufgaben</a:t>
            </a:r>
            <a:br>
              <a:rPr lang="en-US" dirty="0"/>
            </a:br>
            <a:r>
              <a:rPr lang="en-US" dirty="0"/>
              <a:t>2017-2019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52" y="97803"/>
            <a:ext cx="7344816" cy="665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02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92125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956" y="48100"/>
            <a:ext cx="10008096" cy="683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7404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3" t="11674" r="5213" b="5228"/>
          <a:stretch/>
        </p:blipFill>
        <p:spPr>
          <a:xfrm rot="924088">
            <a:off x="183700" y="4109724"/>
            <a:ext cx="3110177" cy="220576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3" t="6576" r="19625" b="12319"/>
          <a:stretch/>
        </p:blipFill>
        <p:spPr>
          <a:xfrm rot="448068">
            <a:off x="9189340" y="2090141"/>
            <a:ext cx="2232248" cy="266429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6" t="30707" r="41054" b="21085"/>
          <a:stretch/>
        </p:blipFill>
        <p:spPr>
          <a:xfrm rot="1080745">
            <a:off x="5780686" y="186608"/>
            <a:ext cx="1800200" cy="225476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9" t="10953" r="8656" b="22439"/>
          <a:stretch/>
        </p:blipFill>
        <p:spPr>
          <a:xfrm>
            <a:off x="7967270" y="107510"/>
            <a:ext cx="4096297" cy="224137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17" r="43137" b="33515"/>
          <a:stretch/>
        </p:blipFill>
        <p:spPr>
          <a:xfrm>
            <a:off x="8254652" y="4864860"/>
            <a:ext cx="3690647" cy="187220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1" t="17847" r="34546" b="5909"/>
          <a:stretch/>
        </p:blipFill>
        <p:spPr>
          <a:xfrm rot="21295432">
            <a:off x="175323" y="189120"/>
            <a:ext cx="3126931" cy="3415571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19551" r="25588" b="12201"/>
          <a:stretch/>
        </p:blipFill>
        <p:spPr>
          <a:xfrm rot="21325141">
            <a:off x="3416866" y="380925"/>
            <a:ext cx="2156653" cy="2123976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3" t="17807" b="27530"/>
          <a:stretch/>
        </p:blipFill>
        <p:spPr>
          <a:xfrm rot="306673">
            <a:off x="3431114" y="5045441"/>
            <a:ext cx="3675610" cy="166594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4355">
            <a:off x="4547116" y="2263335"/>
            <a:ext cx="4304338" cy="286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04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776" y="1056084"/>
            <a:ext cx="8677275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" t="5303" r="4504" b="3770"/>
          <a:stretch/>
        </p:blipFill>
        <p:spPr bwMode="auto">
          <a:xfrm>
            <a:off x="7318548" y="4466119"/>
            <a:ext cx="1719530" cy="2389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12891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rivat\Ski\2016-02-13 SVS SchüM GS Bernau-44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2" y="380665"/>
            <a:ext cx="9144000" cy="609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Gerade Verbindung mit Pfeil 2"/>
          <p:cNvCxnSpPr/>
          <p:nvPr/>
        </p:nvCxnSpPr>
        <p:spPr>
          <a:xfrm flipH="1">
            <a:off x="5158308" y="2780928"/>
            <a:ext cx="1728192" cy="1800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mit Pfeil 5"/>
          <p:cNvCxnSpPr/>
          <p:nvPr/>
        </p:nvCxnSpPr>
        <p:spPr>
          <a:xfrm flipH="1">
            <a:off x="6814492" y="2204864"/>
            <a:ext cx="252028" cy="648072"/>
          </a:xfrm>
          <a:prstGeom prst="straightConnector1">
            <a:avLst/>
          </a:prstGeom>
          <a:ln w="381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02303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2" y="519114"/>
            <a:ext cx="8686800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1629916" y="188641"/>
            <a:ext cx="37062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200" b="1" dirty="0">
                <a:solidFill>
                  <a:srgbClr val="FF0000"/>
                </a:solidFill>
                <a:latin typeface="Calibri"/>
              </a:rPr>
              <a:t>Hohe Steuerqualität </a:t>
            </a:r>
          </a:p>
        </p:txBody>
      </p:sp>
    </p:spTree>
    <p:extLst>
      <p:ext uri="{BB962C8B-B14F-4D97-AF65-F5344CB8AC3E}">
        <p14:creationId xmlns:p14="http://schemas.microsoft.com/office/powerpoint/2010/main" val="41756501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Privat\Ski\2016-02-13 SVS SchüM GS Bernau-44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2" y="381317"/>
            <a:ext cx="9144000" cy="609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Gerade Verbindung mit Pfeil 2"/>
          <p:cNvCxnSpPr/>
          <p:nvPr/>
        </p:nvCxnSpPr>
        <p:spPr>
          <a:xfrm flipH="1">
            <a:off x="5302324" y="2564904"/>
            <a:ext cx="648072" cy="23762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47624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Privat\Ski\2016-02-13 SVS SchüM GS Bernau-44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2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Gerade Verbindung mit Pfeil 2"/>
          <p:cNvCxnSpPr/>
          <p:nvPr/>
        </p:nvCxnSpPr>
        <p:spPr>
          <a:xfrm flipH="1">
            <a:off x="4294212" y="2780928"/>
            <a:ext cx="360040" cy="295232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21556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2412" y="-26988"/>
            <a:ext cx="9144000" cy="650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3799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reeride02_copyright_ZienerDominicEbenbichler"/>
          <p:cNvPicPr>
            <a:picLocks noChangeAspect="1" noChangeArrowheads="1"/>
          </p:cNvPicPr>
          <p:nvPr/>
        </p:nvPicPr>
        <p:blipFill>
          <a:blip r:embed="rId3" cstate="print"/>
          <a:srcRect l="12175" r="4091" b="7529"/>
          <a:stretch>
            <a:fillRect/>
          </a:stretch>
        </p:blipFill>
        <p:spPr bwMode="auto">
          <a:xfrm>
            <a:off x="1" y="1"/>
            <a:ext cx="12188824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uppieren 10"/>
          <p:cNvGrpSpPr/>
          <p:nvPr/>
        </p:nvGrpSpPr>
        <p:grpSpPr>
          <a:xfrm>
            <a:off x="1757602" y="147990"/>
            <a:ext cx="8945322" cy="6684551"/>
            <a:chOff x="235190" y="147989"/>
            <a:chExt cx="8945322" cy="6684551"/>
          </a:xfrm>
        </p:grpSpPr>
        <p:sp>
          <p:nvSpPr>
            <p:cNvPr id="7" name="Ellipse 6"/>
            <p:cNvSpPr/>
            <p:nvPr/>
          </p:nvSpPr>
          <p:spPr>
            <a:xfrm>
              <a:off x="395536" y="332655"/>
              <a:ext cx="8352928" cy="6484069"/>
            </a:xfrm>
            <a:prstGeom prst="ellipse">
              <a:avLst/>
            </a:prstGeom>
            <a:gradFill>
              <a:gsLst>
                <a:gs pos="21000">
                  <a:schemeClr val="accent1">
                    <a:alpha val="32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ln>
              <a:noFill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CH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" name="Abgerundetes Rechteck 7"/>
            <p:cNvSpPr/>
            <p:nvPr/>
          </p:nvSpPr>
          <p:spPr>
            <a:xfrm>
              <a:off x="3946661" y="466456"/>
              <a:ext cx="1368152" cy="360040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CH" b="1" dirty="0">
                  <a:solidFill>
                    <a:srgbClr val="FFFFFF"/>
                  </a:solidFill>
                  <a:latin typeface="Arial"/>
                </a:rPr>
                <a:t>Skifahrer</a:t>
              </a:r>
            </a:p>
          </p:txBody>
        </p:sp>
        <p:sp>
          <p:nvSpPr>
            <p:cNvPr id="91" name="Abgerundetes Rechteck 90"/>
            <p:cNvSpPr/>
            <p:nvPr/>
          </p:nvSpPr>
          <p:spPr>
            <a:xfrm>
              <a:off x="6876256" y="1327749"/>
              <a:ext cx="1368152" cy="360040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CH" b="1" dirty="0">
                  <a:solidFill>
                    <a:srgbClr val="FFFFFF"/>
                  </a:solidFill>
                  <a:latin typeface="Arial"/>
                </a:rPr>
                <a:t>Gelände</a:t>
              </a:r>
            </a:p>
          </p:txBody>
        </p:sp>
        <p:sp>
          <p:nvSpPr>
            <p:cNvPr id="92" name="Abgerundetes Rechteck 91"/>
            <p:cNvSpPr/>
            <p:nvPr/>
          </p:nvSpPr>
          <p:spPr>
            <a:xfrm>
              <a:off x="7524328" y="4365104"/>
              <a:ext cx="1368152" cy="360040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CH" b="1" dirty="0">
                  <a:solidFill>
                    <a:srgbClr val="FFFFFF"/>
                  </a:solidFill>
                  <a:latin typeface="Arial"/>
                </a:rPr>
                <a:t>Schnee</a:t>
              </a:r>
            </a:p>
          </p:txBody>
        </p:sp>
        <p:sp>
          <p:nvSpPr>
            <p:cNvPr id="93" name="Abgerundetes Rechteck 92"/>
            <p:cNvSpPr/>
            <p:nvPr/>
          </p:nvSpPr>
          <p:spPr>
            <a:xfrm>
              <a:off x="6300192" y="5877272"/>
              <a:ext cx="1368152" cy="360040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CH" b="1" dirty="0">
                  <a:solidFill>
                    <a:srgbClr val="FFFFFF"/>
                  </a:solidFill>
                  <a:latin typeface="Arial"/>
                </a:rPr>
                <a:t>Spur</a:t>
              </a:r>
            </a:p>
          </p:txBody>
        </p:sp>
        <p:sp>
          <p:nvSpPr>
            <p:cNvPr id="94" name="Abgerundetes Rechteck 93"/>
            <p:cNvSpPr/>
            <p:nvPr/>
          </p:nvSpPr>
          <p:spPr>
            <a:xfrm>
              <a:off x="1619672" y="6006798"/>
              <a:ext cx="1368152" cy="360040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CH" b="1" dirty="0">
                  <a:solidFill>
                    <a:srgbClr val="FFFFFF"/>
                  </a:solidFill>
                  <a:latin typeface="Arial"/>
                </a:rPr>
                <a:t>Tempo</a:t>
              </a:r>
            </a:p>
          </p:txBody>
        </p:sp>
        <p:sp>
          <p:nvSpPr>
            <p:cNvPr id="95" name="Abgerundetes Rechteck 94"/>
            <p:cNvSpPr/>
            <p:nvPr/>
          </p:nvSpPr>
          <p:spPr>
            <a:xfrm>
              <a:off x="244494" y="4149080"/>
              <a:ext cx="1368152" cy="360040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CH" b="1" dirty="0">
                  <a:solidFill>
                    <a:srgbClr val="FFFFFF"/>
                  </a:solidFill>
                  <a:latin typeface="Arial"/>
                </a:rPr>
                <a:t>Wetter</a:t>
              </a:r>
            </a:p>
          </p:txBody>
        </p:sp>
        <p:sp>
          <p:nvSpPr>
            <p:cNvPr id="96" name="Abgerundetes Rechteck 95"/>
            <p:cNvSpPr/>
            <p:nvPr/>
          </p:nvSpPr>
          <p:spPr>
            <a:xfrm>
              <a:off x="611560" y="1687789"/>
              <a:ext cx="1368152" cy="360040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CH" sz="1600" b="1" dirty="0">
                  <a:solidFill>
                    <a:srgbClr val="FFFFFF"/>
                  </a:solidFill>
                  <a:latin typeface="Arial"/>
                </a:rPr>
                <a:t>Ausrüstung</a:t>
              </a: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3275856" y="147989"/>
              <a:ext cx="27751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CH" sz="1400" b="1" dirty="0">
                  <a:solidFill>
                    <a:srgbClr val="2D2D8A"/>
                  </a:solidFill>
                  <a:latin typeface="Arial" charset="0"/>
                </a:rPr>
                <a:t>Können, Motivation, Kondition</a:t>
              </a:r>
            </a:p>
          </p:txBody>
        </p:sp>
        <p:sp>
          <p:nvSpPr>
            <p:cNvPr id="98" name="Textfeld 97"/>
            <p:cNvSpPr txBox="1"/>
            <p:nvPr/>
          </p:nvSpPr>
          <p:spPr>
            <a:xfrm>
              <a:off x="7185308" y="548680"/>
              <a:ext cx="199520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CH" sz="1400" b="1" dirty="0">
                  <a:solidFill>
                    <a:srgbClr val="2D2D8A"/>
                  </a:solidFill>
                  <a:latin typeface="Arial" charset="0"/>
                </a:rPr>
                <a:t>Flach, steil, präpariert, </a:t>
              </a:r>
              <a:r>
                <a:rPr lang="de-CH" sz="1400" b="1" dirty="0" err="1">
                  <a:solidFill>
                    <a:srgbClr val="2D2D8A"/>
                  </a:solidFill>
                  <a:latin typeface="Arial" charset="0"/>
                </a:rPr>
                <a:t>unpräpariert</a:t>
              </a:r>
              <a:endParaRPr lang="de-CH" sz="1400" b="1" dirty="0">
                <a:solidFill>
                  <a:srgbClr val="2D2D8A"/>
                </a:solidFill>
                <a:latin typeface="Arial" charset="0"/>
              </a:endParaRPr>
            </a:p>
          </p:txBody>
        </p:sp>
        <p:sp>
          <p:nvSpPr>
            <p:cNvPr id="99" name="Textfeld 98"/>
            <p:cNvSpPr txBox="1"/>
            <p:nvPr/>
          </p:nvSpPr>
          <p:spPr>
            <a:xfrm>
              <a:off x="7652852" y="4797152"/>
              <a:ext cx="14911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CH" sz="1400" b="1" dirty="0">
                  <a:solidFill>
                    <a:srgbClr val="2D2D8A"/>
                  </a:solidFill>
                  <a:latin typeface="Arial" charset="0"/>
                </a:rPr>
                <a:t>Hart, weich, tief, sulzig…</a:t>
              </a:r>
            </a:p>
          </p:txBody>
        </p:sp>
        <p:sp>
          <p:nvSpPr>
            <p:cNvPr id="100" name="Textfeld 99"/>
            <p:cNvSpPr txBox="1"/>
            <p:nvPr/>
          </p:nvSpPr>
          <p:spPr>
            <a:xfrm>
              <a:off x="6516216" y="6291047"/>
              <a:ext cx="18822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CH" sz="1400" b="1" dirty="0">
                  <a:solidFill>
                    <a:srgbClr val="2D2D8A"/>
                  </a:solidFill>
                  <a:latin typeface="Arial" charset="0"/>
                </a:rPr>
                <a:t>An der Falllinie,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CH" sz="1400" b="1" dirty="0">
                  <a:solidFill>
                    <a:srgbClr val="2D2D8A"/>
                  </a:solidFill>
                  <a:latin typeface="Arial" charset="0"/>
                </a:rPr>
                <a:t>aus der Falllinie</a:t>
              </a:r>
            </a:p>
          </p:txBody>
        </p:sp>
        <p:sp>
          <p:nvSpPr>
            <p:cNvPr id="101" name="Textfeld 100"/>
            <p:cNvSpPr txBox="1"/>
            <p:nvPr/>
          </p:nvSpPr>
          <p:spPr>
            <a:xfrm>
              <a:off x="1609670" y="6309320"/>
              <a:ext cx="18822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CH" sz="1400" b="1" dirty="0">
                  <a:solidFill>
                    <a:srgbClr val="2D2D8A"/>
                  </a:solidFill>
                  <a:latin typeface="Arial" charset="0"/>
                </a:rPr>
                <a:t>Schnell, mittel, langsam</a:t>
              </a:r>
            </a:p>
          </p:txBody>
        </p:sp>
        <p:sp>
          <p:nvSpPr>
            <p:cNvPr id="102" name="Textfeld 101"/>
            <p:cNvSpPr txBox="1"/>
            <p:nvPr/>
          </p:nvSpPr>
          <p:spPr>
            <a:xfrm>
              <a:off x="235190" y="4545124"/>
              <a:ext cx="18822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CH" sz="1400" b="1" dirty="0">
                  <a:solidFill>
                    <a:srgbClr val="2D2D8A"/>
                  </a:solidFill>
                  <a:latin typeface="Arial" charset="0"/>
                </a:rPr>
                <a:t>Sonne, Nebel, Sturm,….</a:t>
              </a:r>
            </a:p>
          </p:txBody>
        </p:sp>
        <p:sp>
          <p:nvSpPr>
            <p:cNvPr id="103" name="Textfeld 102"/>
            <p:cNvSpPr txBox="1"/>
            <p:nvPr/>
          </p:nvSpPr>
          <p:spPr>
            <a:xfrm>
              <a:off x="421538" y="1164569"/>
              <a:ext cx="18822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CH" sz="1400" b="1" dirty="0">
                  <a:solidFill>
                    <a:srgbClr val="2D2D8A"/>
                  </a:solidFill>
                  <a:latin typeface="Arial" charset="0"/>
                </a:rPr>
                <a:t>Ski, Schuhe, Stöcke,..</a:t>
              </a: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1769934" y="548680"/>
              <a:ext cx="17219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CH" sz="2800" b="1" dirty="0">
                  <a:solidFill>
                    <a:srgbClr val="00B0F0"/>
                  </a:solidFill>
                  <a:latin typeface="Arial" charset="0"/>
                </a:rPr>
                <a:t>Situation</a:t>
              </a:r>
            </a:p>
          </p:txBody>
        </p:sp>
      </p:grpSp>
      <p:grpSp>
        <p:nvGrpSpPr>
          <p:cNvPr id="3" name="Gruppieren 2"/>
          <p:cNvGrpSpPr/>
          <p:nvPr/>
        </p:nvGrpSpPr>
        <p:grpSpPr>
          <a:xfrm>
            <a:off x="2416022" y="1052737"/>
            <a:ext cx="7504817" cy="5499920"/>
            <a:chOff x="893609" y="1052737"/>
            <a:chExt cx="7504817" cy="5499920"/>
          </a:xfrm>
        </p:grpSpPr>
        <p:grpSp>
          <p:nvGrpSpPr>
            <p:cNvPr id="14" name="Gruppieren 13"/>
            <p:cNvGrpSpPr/>
            <p:nvPr/>
          </p:nvGrpSpPr>
          <p:grpSpPr>
            <a:xfrm>
              <a:off x="893609" y="1052737"/>
              <a:ext cx="7504817" cy="5499920"/>
              <a:chOff x="893609" y="1052737"/>
              <a:chExt cx="7504817" cy="5499920"/>
            </a:xfrm>
          </p:grpSpPr>
          <p:sp>
            <p:nvSpPr>
              <p:cNvPr id="12" name="Ellipse 11"/>
              <p:cNvSpPr/>
              <p:nvPr/>
            </p:nvSpPr>
            <p:spPr>
              <a:xfrm>
                <a:off x="1609670" y="1052737"/>
                <a:ext cx="5847651" cy="5004556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  <a:alpha val="61000"/>
                </a:schemeClr>
              </a:solidFill>
              <a:ln w="7302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CH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" name="Abgerundetes Rechteck 12"/>
              <p:cNvSpPr/>
              <p:nvPr/>
            </p:nvSpPr>
            <p:spPr>
              <a:xfrm>
                <a:off x="6526218" y="2780928"/>
                <a:ext cx="1872208" cy="793761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effectLst>
                <a:outerShdw blurRad="50800" dist="50800" dir="5400000" algn="ctr" rotWithShape="0">
                  <a:schemeClr val="accent6">
                    <a:lumMod val="50000"/>
                    <a:alpha val="85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CH" dirty="0">
                    <a:solidFill>
                      <a:srgbClr val="FFFFFF"/>
                    </a:solidFill>
                    <a:latin typeface="Arial"/>
                  </a:rPr>
                  <a:t>KSP- </a:t>
                </a:r>
                <a:r>
                  <a:rPr lang="de-CH" dirty="0" err="1">
                    <a:solidFill>
                      <a:srgbClr val="FFFFFF"/>
                    </a:solidFill>
                    <a:latin typeface="Arial"/>
                  </a:rPr>
                  <a:t>verlagerungen</a:t>
                </a:r>
                <a:endParaRPr lang="de-CH" dirty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8" name="Abgerundetes Rechteck 107"/>
              <p:cNvSpPr/>
              <p:nvPr/>
            </p:nvSpPr>
            <p:spPr>
              <a:xfrm>
                <a:off x="893609" y="2635239"/>
                <a:ext cx="1872208" cy="793761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effectLst>
                <a:outerShdw blurRad="50800" dist="50800" dir="5400000" algn="ctr" rotWithShape="0">
                  <a:schemeClr val="accent6">
                    <a:lumMod val="50000"/>
                    <a:alpha val="85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CH" dirty="0">
                    <a:solidFill>
                      <a:srgbClr val="FFFFFF"/>
                    </a:solidFill>
                    <a:latin typeface="Arial"/>
                  </a:rPr>
                  <a:t>Kant- </a:t>
                </a:r>
                <a:r>
                  <a:rPr lang="de-CH" dirty="0" err="1">
                    <a:solidFill>
                      <a:srgbClr val="FFFFFF"/>
                    </a:solidFill>
                    <a:latin typeface="Arial"/>
                  </a:rPr>
                  <a:t>bewegungen</a:t>
                </a:r>
                <a:endParaRPr lang="de-CH" dirty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9" name="Abgerundetes Rechteck 108"/>
              <p:cNvSpPr/>
              <p:nvPr/>
            </p:nvSpPr>
            <p:spPr>
              <a:xfrm>
                <a:off x="3635896" y="5758896"/>
                <a:ext cx="1872208" cy="793761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effectLst>
                <a:outerShdw blurRad="50800" dist="50800" dir="5400000" algn="ctr" rotWithShape="0">
                  <a:schemeClr val="accent6">
                    <a:lumMod val="50000"/>
                    <a:alpha val="85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CH" dirty="0">
                    <a:solidFill>
                      <a:srgbClr val="FFFFFF"/>
                    </a:solidFill>
                    <a:latin typeface="Arial"/>
                  </a:rPr>
                  <a:t>Dreh-bewegungen</a:t>
                </a:r>
              </a:p>
            </p:txBody>
          </p:sp>
        </p:grpSp>
        <p:sp>
          <p:nvSpPr>
            <p:cNvPr id="2" name="Rechteck 1"/>
            <p:cNvSpPr/>
            <p:nvPr/>
          </p:nvSpPr>
          <p:spPr>
            <a:xfrm>
              <a:off x="3148749" y="1124744"/>
              <a:ext cx="293541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2400" b="1" dirty="0">
                  <a:ln w="11430"/>
                  <a:gradFill>
                    <a:gsLst>
                      <a:gs pos="0">
                        <a:srgbClr val="333399">
                          <a:tint val="70000"/>
                          <a:satMod val="245000"/>
                        </a:srgbClr>
                      </a:gs>
                      <a:gs pos="75000">
                        <a:srgbClr val="333399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333399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charset="0"/>
                </a:rPr>
                <a:t>Hauptbewegungen</a:t>
              </a:r>
            </a:p>
          </p:txBody>
        </p:sp>
      </p:grpSp>
      <p:grpSp>
        <p:nvGrpSpPr>
          <p:cNvPr id="39" name="Gruppieren 38"/>
          <p:cNvGrpSpPr/>
          <p:nvPr/>
        </p:nvGrpSpPr>
        <p:grpSpPr>
          <a:xfrm>
            <a:off x="2406020" y="1025424"/>
            <a:ext cx="7504817" cy="5499920"/>
            <a:chOff x="893609" y="1052737"/>
            <a:chExt cx="7504817" cy="5499920"/>
          </a:xfrm>
        </p:grpSpPr>
        <p:sp>
          <p:nvSpPr>
            <p:cNvPr id="40" name="Ellipse 39"/>
            <p:cNvSpPr/>
            <p:nvPr/>
          </p:nvSpPr>
          <p:spPr>
            <a:xfrm>
              <a:off x="1609670" y="1052737"/>
              <a:ext cx="5847651" cy="5004556"/>
            </a:xfrm>
            <a:prstGeom prst="ellipse">
              <a:avLst/>
            </a:prstGeom>
            <a:solidFill>
              <a:schemeClr val="accent6">
                <a:lumMod val="40000"/>
                <a:lumOff val="60000"/>
                <a:alpha val="61000"/>
              </a:schemeClr>
            </a:solidFill>
            <a:ln w="730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CH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1" name="Ellipse 40"/>
            <p:cNvSpPr/>
            <p:nvPr/>
          </p:nvSpPr>
          <p:spPr>
            <a:xfrm>
              <a:off x="2123728" y="1586408"/>
              <a:ext cx="4896544" cy="4074839"/>
            </a:xfrm>
            <a:prstGeom prst="ellipse">
              <a:avLst/>
            </a:prstGeom>
            <a:solidFill>
              <a:srgbClr val="FFFF99">
                <a:alpha val="42000"/>
              </a:srgbClr>
            </a:solidFill>
            <a:ln w="7302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CH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2" name="Abgerundetes Rechteck 41"/>
            <p:cNvSpPr/>
            <p:nvPr/>
          </p:nvSpPr>
          <p:spPr>
            <a:xfrm>
              <a:off x="6526218" y="2780928"/>
              <a:ext cx="1872208" cy="793761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effectLst>
              <a:outerShdw blurRad="50800" dist="50800" dir="5400000" algn="ctr" rotWithShape="0">
                <a:schemeClr val="accent6">
                  <a:lumMod val="50000"/>
                  <a:alpha val="85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CH" dirty="0">
                  <a:solidFill>
                    <a:srgbClr val="FFFFFF"/>
                  </a:solidFill>
                  <a:latin typeface="Arial"/>
                </a:rPr>
                <a:t>KSP- </a:t>
              </a:r>
              <a:r>
                <a:rPr lang="de-CH" dirty="0" err="1">
                  <a:solidFill>
                    <a:srgbClr val="FFFFFF"/>
                  </a:solidFill>
                  <a:latin typeface="Arial"/>
                </a:rPr>
                <a:t>verlagerungen</a:t>
              </a:r>
              <a:endParaRPr lang="de-CH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3" name="Abgerundetes Rechteck 42"/>
            <p:cNvSpPr/>
            <p:nvPr/>
          </p:nvSpPr>
          <p:spPr>
            <a:xfrm>
              <a:off x="893609" y="2635239"/>
              <a:ext cx="1872208" cy="793761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effectLst>
              <a:outerShdw blurRad="50800" dist="50800" dir="5400000" algn="ctr" rotWithShape="0">
                <a:schemeClr val="accent6">
                  <a:lumMod val="50000"/>
                  <a:alpha val="85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CH" dirty="0">
                  <a:solidFill>
                    <a:srgbClr val="FFFFFF"/>
                  </a:solidFill>
                  <a:latin typeface="Arial"/>
                </a:rPr>
                <a:t>Kant- </a:t>
              </a:r>
              <a:r>
                <a:rPr lang="de-CH" dirty="0" err="1">
                  <a:solidFill>
                    <a:srgbClr val="FFFFFF"/>
                  </a:solidFill>
                  <a:latin typeface="Arial"/>
                </a:rPr>
                <a:t>bewegungen</a:t>
              </a:r>
              <a:endParaRPr lang="de-CH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4" name="Abgerundetes Rechteck 43"/>
            <p:cNvSpPr/>
            <p:nvPr/>
          </p:nvSpPr>
          <p:spPr>
            <a:xfrm>
              <a:off x="3635896" y="5758896"/>
              <a:ext cx="1872208" cy="793761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effectLst>
              <a:outerShdw blurRad="50800" dist="50800" dir="5400000" algn="ctr" rotWithShape="0">
                <a:schemeClr val="accent6">
                  <a:lumMod val="50000"/>
                  <a:alpha val="85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CH" dirty="0">
                  <a:solidFill>
                    <a:srgbClr val="FFFFFF"/>
                  </a:solidFill>
                  <a:latin typeface="Arial"/>
                </a:rPr>
                <a:t>Dreh-bewegungen</a:t>
              </a:r>
            </a:p>
          </p:txBody>
        </p:sp>
        <p:sp>
          <p:nvSpPr>
            <p:cNvPr id="45" name="Rechteck 44"/>
            <p:cNvSpPr/>
            <p:nvPr/>
          </p:nvSpPr>
          <p:spPr>
            <a:xfrm>
              <a:off x="3148749" y="1124744"/>
              <a:ext cx="293541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2400" b="1" dirty="0">
                  <a:ln w="11430"/>
                  <a:gradFill>
                    <a:gsLst>
                      <a:gs pos="0">
                        <a:srgbClr val="333399">
                          <a:tint val="70000"/>
                          <a:satMod val="245000"/>
                        </a:srgbClr>
                      </a:gs>
                      <a:gs pos="75000">
                        <a:srgbClr val="333399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333399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charset="0"/>
                </a:rPr>
                <a:t>Hauptbewegungen</a:t>
              </a:r>
            </a:p>
          </p:txBody>
        </p:sp>
        <p:sp>
          <p:nvSpPr>
            <p:cNvPr id="46" name="Rechteck 45"/>
            <p:cNvSpPr/>
            <p:nvPr/>
          </p:nvSpPr>
          <p:spPr>
            <a:xfrm>
              <a:off x="3616682" y="4902259"/>
              <a:ext cx="2013693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2400" b="1" dirty="0">
                  <a:ln w="11430"/>
                  <a:solidFill>
                    <a:srgbClr val="FFC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charset="0"/>
                </a:rPr>
                <a:t>Bewegungs-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2400" b="1" dirty="0" err="1">
                  <a:ln w="11430"/>
                  <a:solidFill>
                    <a:srgbClr val="FFC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charset="0"/>
                </a:rPr>
                <a:t>spielräume</a:t>
              </a:r>
              <a:endParaRPr lang="de-DE" sz="24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7" name="Abgerundetes Rechteck 46"/>
            <p:cNvSpPr/>
            <p:nvPr/>
          </p:nvSpPr>
          <p:spPr>
            <a:xfrm>
              <a:off x="6228184" y="4221088"/>
              <a:ext cx="1080120" cy="360040"/>
            </a:xfrm>
            <a:prstGeom prst="round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CH" sz="1600" b="1" dirty="0">
                  <a:solidFill>
                    <a:srgbClr val="FFFFFF"/>
                  </a:solidFill>
                  <a:latin typeface="Arial"/>
                </a:rPr>
                <a:t>Dynamik</a:t>
              </a:r>
            </a:p>
          </p:txBody>
        </p:sp>
        <p:sp>
          <p:nvSpPr>
            <p:cNvPr id="48" name="Abgerundetes Rechteck 47"/>
            <p:cNvSpPr/>
            <p:nvPr/>
          </p:nvSpPr>
          <p:spPr>
            <a:xfrm>
              <a:off x="5446098" y="1916832"/>
              <a:ext cx="1080120" cy="360040"/>
            </a:xfrm>
            <a:prstGeom prst="round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CH" sz="1600" b="1" dirty="0">
                  <a:solidFill>
                    <a:srgbClr val="FFFFFF"/>
                  </a:solidFill>
                  <a:latin typeface="Arial"/>
                </a:rPr>
                <a:t>Umfang</a:t>
              </a:r>
            </a:p>
          </p:txBody>
        </p:sp>
        <p:sp>
          <p:nvSpPr>
            <p:cNvPr id="49" name="Abgerundetes Rechteck 48"/>
            <p:cNvSpPr/>
            <p:nvPr/>
          </p:nvSpPr>
          <p:spPr>
            <a:xfrm>
              <a:off x="2784718" y="1889212"/>
              <a:ext cx="1080120" cy="360040"/>
            </a:xfrm>
            <a:prstGeom prst="round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CH" sz="1600" b="1" dirty="0">
                  <a:solidFill>
                    <a:srgbClr val="FFFFFF"/>
                  </a:solidFill>
                  <a:latin typeface="Arial"/>
                </a:rPr>
                <a:t>Timing</a:t>
              </a:r>
            </a:p>
          </p:txBody>
        </p:sp>
        <p:sp>
          <p:nvSpPr>
            <p:cNvPr id="50" name="Abgerundetes Rechteck 49"/>
            <p:cNvSpPr/>
            <p:nvPr/>
          </p:nvSpPr>
          <p:spPr>
            <a:xfrm>
              <a:off x="2211834" y="4221088"/>
              <a:ext cx="1112943" cy="360040"/>
            </a:xfrm>
            <a:prstGeom prst="round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CH" sz="1600" b="1" dirty="0">
                  <a:solidFill>
                    <a:srgbClr val="FFFFFF"/>
                  </a:solidFill>
                  <a:latin typeface="Arial"/>
                </a:rPr>
                <a:t>Richtung</a:t>
              </a:r>
            </a:p>
          </p:txBody>
        </p:sp>
      </p:grpSp>
      <p:grpSp>
        <p:nvGrpSpPr>
          <p:cNvPr id="51" name="Gruppieren 50"/>
          <p:cNvGrpSpPr/>
          <p:nvPr/>
        </p:nvGrpSpPr>
        <p:grpSpPr>
          <a:xfrm>
            <a:off x="4582244" y="2204865"/>
            <a:ext cx="3312368" cy="2738813"/>
            <a:chOff x="3059832" y="2204864"/>
            <a:chExt cx="3312368" cy="2738813"/>
          </a:xfrm>
        </p:grpSpPr>
        <p:sp>
          <p:nvSpPr>
            <p:cNvPr id="52" name="Ellipse 51"/>
            <p:cNvSpPr/>
            <p:nvPr/>
          </p:nvSpPr>
          <p:spPr>
            <a:xfrm>
              <a:off x="3059832" y="2249252"/>
              <a:ext cx="3312368" cy="2547900"/>
            </a:xfrm>
            <a:prstGeom prst="ellipse">
              <a:avLst/>
            </a:prstGeom>
            <a:solidFill>
              <a:srgbClr val="92D050">
                <a:alpha val="23000"/>
              </a:srgbClr>
            </a:solidFill>
            <a:ln w="6985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CH" dirty="0">
                  <a:solidFill>
                    <a:srgbClr val="000000"/>
                  </a:solidFill>
                  <a:latin typeface="Arial"/>
                </a:rPr>
                <a:t>Regulation von Gleichgewicht, Kontrolle von Tempo und Richtung</a:t>
              </a:r>
            </a:p>
          </p:txBody>
        </p:sp>
        <p:sp>
          <p:nvSpPr>
            <p:cNvPr id="53" name="Rechteck 52"/>
            <p:cNvSpPr/>
            <p:nvPr/>
          </p:nvSpPr>
          <p:spPr>
            <a:xfrm>
              <a:off x="4283968" y="2204864"/>
              <a:ext cx="71365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2400" b="1" dirty="0">
                  <a:ln w="11430"/>
                  <a:solidFill>
                    <a:srgbClr val="0066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charset="0"/>
                </a:rPr>
                <a:t>Ziel</a:t>
              </a:r>
            </a:p>
          </p:txBody>
        </p:sp>
        <p:sp>
          <p:nvSpPr>
            <p:cNvPr id="54" name="Abgerundetes Rechteck 53"/>
            <p:cNvSpPr/>
            <p:nvPr/>
          </p:nvSpPr>
          <p:spPr>
            <a:xfrm>
              <a:off x="5292080" y="2492896"/>
              <a:ext cx="936104" cy="542569"/>
            </a:xfrm>
            <a:prstGeom prst="roundRect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CH" sz="1400" b="1" dirty="0">
                  <a:solidFill>
                    <a:srgbClr val="FFFFFF"/>
                  </a:solidFill>
                  <a:latin typeface="Arial"/>
                </a:rPr>
                <a:t>Druck erhöhen</a:t>
              </a:r>
            </a:p>
          </p:txBody>
        </p:sp>
        <p:sp>
          <p:nvSpPr>
            <p:cNvPr id="55" name="Abgerundetes Rechteck 54"/>
            <p:cNvSpPr/>
            <p:nvPr/>
          </p:nvSpPr>
          <p:spPr>
            <a:xfrm>
              <a:off x="3063834" y="2509643"/>
              <a:ext cx="936104" cy="542569"/>
            </a:xfrm>
            <a:prstGeom prst="roundRect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CH" sz="1400" b="1" dirty="0">
                  <a:solidFill>
                    <a:srgbClr val="FFFFFF"/>
                  </a:solidFill>
                  <a:latin typeface="Arial"/>
                </a:rPr>
                <a:t>Druck </a:t>
              </a:r>
              <a:r>
                <a:rPr lang="de-CH" sz="1400" b="1" dirty="0" err="1">
                  <a:solidFill>
                    <a:srgbClr val="FFFFFF"/>
                  </a:solidFill>
                  <a:latin typeface="Arial"/>
                </a:rPr>
                <a:t>aufbau</a:t>
              </a:r>
              <a:endParaRPr lang="de-CH" sz="1400" b="1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6" name="Abgerundetes Rechteck 55"/>
            <p:cNvSpPr/>
            <p:nvPr/>
          </p:nvSpPr>
          <p:spPr>
            <a:xfrm>
              <a:off x="4172745" y="4401108"/>
              <a:ext cx="936104" cy="542569"/>
            </a:xfrm>
            <a:prstGeom prst="roundRect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CH" sz="1400" b="1" dirty="0">
                  <a:solidFill>
                    <a:srgbClr val="FFFFFF"/>
                  </a:solidFill>
                  <a:latin typeface="Arial"/>
                </a:rPr>
                <a:t>Druck nutzen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19768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897" y="980729"/>
            <a:ext cx="9108895" cy="5719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1629916" y="188641"/>
            <a:ext cx="43392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200" b="1" dirty="0">
                <a:solidFill>
                  <a:srgbClr val="FF0000"/>
                </a:solidFill>
                <a:latin typeface="Calibri"/>
              </a:rPr>
              <a:t>Optimales Kurvenfahren</a:t>
            </a:r>
          </a:p>
        </p:txBody>
      </p:sp>
      <p:sp>
        <p:nvSpPr>
          <p:cNvPr id="3" name="Rechteck 2"/>
          <p:cNvSpPr/>
          <p:nvPr/>
        </p:nvSpPr>
        <p:spPr>
          <a:xfrm>
            <a:off x="1522412" y="980728"/>
            <a:ext cx="6156176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7297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2" y="504056"/>
            <a:ext cx="9065217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654252" y="4355812"/>
            <a:ext cx="2336024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CH" dirty="0">
                <a:solidFill>
                  <a:prstClr val="white"/>
                </a:solidFill>
                <a:latin typeface="Calibri"/>
              </a:rPr>
              <a:t>Mobilität auf Stabilität</a:t>
            </a:r>
          </a:p>
        </p:txBody>
      </p:sp>
    </p:spTree>
    <p:extLst>
      <p:ext uri="{BB962C8B-B14F-4D97-AF65-F5344CB8AC3E}">
        <p14:creationId xmlns:p14="http://schemas.microsoft.com/office/powerpoint/2010/main" val="3143459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908" y="1177628"/>
            <a:ext cx="8782050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1629916" y="188641"/>
            <a:ext cx="37062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200" b="1" dirty="0">
                <a:solidFill>
                  <a:srgbClr val="FF0000"/>
                </a:solidFill>
                <a:latin typeface="Calibri"/>
              </a:rPr>
              <a:t>Hohe Steuerqualität </a:t>
            </a:r>
          </a:p>
        </p:txBody>
      </p:sp>
    </p:spTree>
    <p:extLst>
      <p:ext uri="{BB962C8B-B14F-4D97-AF65-F5344CB8AC3E}">
        <p14:creationId xmlns:p14="http://schemas.microsoft.com/office/powerpoint/2010/main" val="1996171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Druckaufbau</a:t>
            </a:r>
            <a:r>
              <a:rPr lang="en-US" dirty="0"/>
              <a:t> auf der </a:t>
            </a:r>
            <a:r>
              <a:rPr lang="en-US" dirty="0" err="1"/>
              <a:t>Kante</a:t>
            </a:r>
            <a:r>
              <a:rPr lang="en-US" dirty="0"/>
              <a:t> </a:t>
            </a:r>
            <a:r>
              <a:rPr lang="en-US" dirty="0" err="1"/>
              <a:t>oder</a:t>
            </a:r>
            <a:r>
              <a:rPr lang="en-US" dirty="0"/>
              <a:t> </a:t>
            </a:r>
            <a:r>
              <a:rPr lang="en-US" dirty="0" err="1"/>
              <a:t>über</a:t>
            </a:r>
            <a:r>
              <a:rPr lang="en-US" dirty="0"/>
              <a:t> </a:t>
            </a:r>
            <a:r>
              <a:rPr lang="en-US" dirty="0" err="1"/>
              <a:t>Skifläche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9"/>
          <a:stretch/>
        </p:blipFill>
        <p:spPr bwMode="auto">
          <a:xfrm>
            <a:off x="1557908" y="1700808"/>
            <a:ext cx="9505056" cy="47007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7510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2" y="1435944"/>
            <a:ext cx="8763000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2061964" y="2780928"/>
            <a:ext cx="2664296" cy="1944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629916" y="188641"/>
            <a:ext cx="37062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200" b="1" dirty="0">
                <a:solidFill>
                  <a:srgbClr val="FF0000"/>
                </a:solidFill>
                <a:latin typeface="Calibri"/>
              </a:rPr>
              <a:t>Hohe Steuerqualität </a:t>
            </a:r>
          </a:p>
        </p:txBody>
      </p:sp>
    </p:spTree>
    <p:extLst>
      <p:ext uri="{BB962C8B-B14F-4D97-AF65-F5344CB8AC3E}">
        <p14:creationId xmlns:p14="http://schemas.microsoft.com/office/powerpoint/2010/main" val="795311225"/>
      </p:ext>
    </p:extLst>
  </p:cSld>
  <p:clrMapOvr>
    <a:masterClrMapping/>
  </p:clrMapOvr>
</p:sld>
</file>

<file path=ppt/theme/theme1.xml><?xml version="1.0" encoding="utf-8"?>
<a:theme xmlns:a="http://schemas.openxmlformats.org/drawingml/2006/main" name="Entwurfsvorlage &quot;Schneeflocken&quot;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3565624_TF03460579" id="{57AA55AA-5C01-40AE-B479-4D2860981889}" vid="{4BFFBAC9-8D8F-4E54-A3E8-61E0146135AB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-Design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-Design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D8853CD7-B1C6-4FDD-B6D0-92A83B857D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E783485-1103-4BBC-98A1-D39A248154C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915ED37-D514-41C3-9B3C-B262145D17B7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40262f94-9f35-4ac3-9a90-690165a166b7"/>
    <ds:schemaRef ds:uri="http://purl.org/dc/elements/1.1/"/>
    <ds:schemaRef ds:uri="a4f35948-e619-41b3-aa29-22878b09cfd2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Entwurfsfolien Schneeflocken</Template>
  <TotalTime>0</TotalTime>
  <Words>758</Words>
  <Application>Microsoft Macintosh PowerPoint</Application>
  <PresentationFormat>Benutzerdefiniert</PresentationFormat>
  <Paragraphs>142</Paragraphs>
  <Slides>35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35</vt:i4>
      </vt:variant>
    </vt:vector>
  </HeadingPairs>
  <TitlesOfParts>
    <vt:vector size="43" baseType="lpstr">
      <vt:lpstr>Arial</vt:lpstr>
      <vt:lpstr>Calibri</vt:lpstr>
      <vt:lpstr>Century Gothic</vt:lpstr>
      <vt:lpstr>Courier New</vt:lpstr>
      <vt:lpstr>Euphemia</vt:lpstr>
      <vt:lpstr>Entwurfsvorlage "Schneeflocken"</vt:lpstr>
      <vt:lpstr>Larissa</vt:lpstr>
      <vt:lpstr>1_blank</vt:lpstr>
      <vt:lpstr>Optimales Kurvenfahren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Druckaufbau auf der Kante oder über Skifläche</vt:lpstr>
      <vt:lpstr>PowerPoint-Präsentation</vt:lpstr>
      <vt:lpstr>Vor-Rück Verlagerung</vt:lpstr>
      <vt:lpstr>PowerPoint-Präsentation</vt:lpstr>
      <vt:lpstr>Vor-Rück Verlagerung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Beweg dich Schlau</vt:lpstr>
      <vt:lpstr>Beweg dich Schlau</vt:lpstr>
      <vt:lpstr>S-M-L Kurven</vt:lpstr>
      <vt:lpstr>S-M-L Kurven</vt:lpstr>
      <vt:lpstr>S-M-L Kurven</vt:lpstr>
      <vt:lpstr>Level-1  Technikaufgaben 2017-2019</vt:lpstr>
      <vt:lpstr>Backup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Lonza AG/Ltd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Koordination Wintertraining 2017/2018</dc:title>
  <dc:creator>Horning-Wiesler Dieter - Basel</dc:creator>
  <cp:lastModifiedBy>Dieter Horning</cp:lastModifiedBy>
  <cp:revision>108</cp:revision>
  <cp:lastPrinted>2017-11-14T11:45:49Z</cp:lastPrinted>
  <dcterms:created xsi:type="dcterms:W3CDTF">2017-10-17T06:00:01Z</dcterms:created>
  <dcterms:modified xsi:type="dcterms:W3CDTF">2019-05-31T14:55:43Z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74067300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