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4"/>
    <p:sldMasterId id="2147483720" r:id="rId5"/>
    <p:sldMasterId id="2147483732" r:id="rId6"/>
  </p:sldMasterIdLst>
  <p:notesMasterIdLst>
    <p:notesMasterId r:id="rId49"/>
  </p:notesMasterIdLst>
  <p:handoutMasterIdLst>
    <p:handoutMasterId r:id="rId50"/>
  </p:handoutMasterIdLst>
  <p:sldIdLst>
    <p:sldId id="259" r:id="rId7"/>
    <p:sldId id="260" r:id="rId8"/>
    <p:sldId id="261" r:id="rId9"/>
    <p:sldId id="262" r:id="rId10"/>
    <p:sldId id="265" r:id="rId11"/>
    <p:sldId id="264" r:id="rId12"/>
    <p:sldId id="270" r:id="rId13"/>
    <p:sldId id="268" r:id="rId14"/>
    <p:sldId id="263" r:id="rId15"/>
    <p:sldId id="269" r:id="rId16"/>
    <p:sldId id="299" r:id="rId17"/>
    <p:sldId id="266" r:id="rId18"/>
    <p:sldId id="271" r:id="rId19"/>
    <p:sldId id="272" r:id="rId20"/>
    <p:sldId id="303" r:id="rId21"/>
    <p:sldId id="267" r:id="rId22"/>
    <p:sldId id="298" r:id="rId23"/>
    <p:sldId id="301" r:id="rId24"/>
    <p:sldId id="278" r:id="rId25"/>
    <p:sldId id="275" r:id="rId26"/>
    <p:sldId id="289" r:id="rId27"/>
    <p:sldId id="288" r:id="rId28"/>
    <p:sldId id="302" r:id="rId29"/>
    <p:sldId id="296" r:id="rId30"/>
    <p:sldId id="291" r:id="rId31"/>
    <p:sldId id="292" r:id="rId32"/>
    <p:sldId id="297" r:id="rId33"/>
    <p:sldId id="280" r:id="rId34"/>
    <p:sldId id="281" r:id="rId35"/>
    <p:sldId id="282" r:id="rId36"/>
    <p:sldId id="283" r:id="rId37"/>
    <p:sldId id="293" r:id="rId38"/>
    <p:sldId id="294" r:id="rId39"/>
    <p:sldId id="295" r:id="rId40"/>
    <p:sldId id="285" r:id="rId41"/>
    <p:sldId id="300" r:id="rId42"/>
    <p:sldId id="274" r:id="rId43"/>
    <p:sldId id="276" r:id="rId44"/>
    <p:sldId id="284" r:id="rId45"/>
    <p:sldId id="279" r:id="rId46"/>
    <p:sldId id="286" r:id="rId47"/>
    <p:sldId id="277" r:id="rId48"/>
  </p:sldIdLst>
  <p:sldSz cx="12188825" cy="6858000"/>
  <p:notesSz cx="6858000" cy="9144000"/>
  <p:defaultTextStyle>
    <a:defPPr rtl="0"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1008">
          <p15:clr>
            <a:srgbClr val="A4A3A4"/>
          </p15:clr>
        </p15:guide>
        <p15:guide id="3" orient="horz" pos="3888">
          <p15:clr>
            <a:srgbClr val="A4A3A4"/>
          </p15:clr>
        </p15:guide>
        <p15:guide id="4" orient="horz" pos="300" userDrawn="1">
          <p15:clr>
            <a:srgbClr val="A4A3A4"/>
          </p15:clr>
        </p15:guide>
        <p15:guide id="5" pos="3839">
          <p15:clr>
            <a:srgbClr val="A4A3A4"/>
          </p15:clr>
        </p15:guide>
        <p15:guide id="6" pos="1007">
          <p15:clr>
            <a:srgbClr val="A4A3A4"/>
          </p15:clr>
        </p15:guide>
        <p15:guide id="7" pos="7173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3883" autoAdjust="0"/>
    <p:restoredTop sz="94660"/>
  </p:normalViewPr>
  <p:slideViewPr>
    <p:cSldViewPr showGuides="1">
      <p:cViewPr>
        <p:scale>
          <a:sx n="100" d="100"/>
          <a:sy n="100" d="100"/>
        </p:scale>
        <p:origin x="-366" y="540"/>
      </p:cViewPr>
      <p:guideLst>
        <p:guide orient="horz" pos="2160"/>
        <p:guide orient="horz" pos="1008"/>
        <p:guide orient="horz" pos="3888"/>
        <p:guide orient="horz" pos="300"/>
        <p:guide pos="3839"/>
        <p:guide pos="1007"/>
        <p:guide pos="7173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222"/>
    </p:cViewPr>
  </p:sorterViewPr>
  <p:notesViewPr>
    <p:cSldViewPr showGuides="1">
      <p:cViewPr varScale="1">
        <p:scale>
          <a:sx n="90" d="100"/>
          <a:sy n="90" d="100"/>
        </p:scale>
        <p:origin x="3024" y="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handoutMaster" Target="handoutMasters/handoutMaster1.xml"/><Relationship Id="rId55" Type="http://schemas.microsoft.com/office/2015/10/relationships/revisionInfo" Target="revisionInfo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slide" Target="slides/slide35.xml"/><Relationship Id="rId54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8" Type="http://schemas.openxmlformats.org/officeDocument/2006/relationships/slide" Target="slides/slide2.xml"/><Relationship Id="rId51" Type="http://schemas.openxmlformats.org/officeDocument/2006/relationships/presProps" Target="presProps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95C14CB1-5471-40E2-93A0-8A0FF903C01D}" type="datetime1">
              <a:rPr lang="de-DE" smtClean="0"/>
              <a:t>14.11.2017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04360E59-1627-4404-ACC5-51C744AB0F27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162254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pPr rtl="0"/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439D3501-6696-43F1-B4FA-98787AE8161E}" type="datetime1">
              <a:rPr lang="de-DE" smtClean="0"/>
              <a:pPr/>
              <a:t>14.11.2017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de-DE" dirty="0"/>
              <a:t>Textmasterformat durch Klicken bearbeiten</a:t>
            </a:r>
          </a:p>
          <a:p>
            <a:pPr lvl="1" rtl="0"/>
            <a:r>
              <a:rPr lang="de-DE" dirty="0"/>
              <a:t>Zweite Ebene</a:t>
            </a:r>
          </a:p>
          <a:p>
            <a:pPr lvl="2" rtl="0"/>
            <a:r>
              <a:rPr lang="de-DE" dirty="0"/>
              <a:t>Dritte Ebene</a:t>
            </a:r>
          </a:p>
          <a:p>
            <a:pPr lvl="3" rtl="0"/>
            <a:r>
              <a:rPr lang="de-DE" dirty="0"/>
              <a:t>Vierte Ebene</a:t>
            </a:r>
          </a:p>
          <a:p>
            <a:pPr lvl="4" rtl="0"/>
            <a:r>
              <a:rPr lang="de-DE" dirty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pPr rtl="0"/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 rtl="0"/>
            <a:fld id="{841221E5-7225-48EB-A4EE-420E7BFCF705}" type="slidenum">
              <a:rPr lang="de-DE" smtClean="0"/>
              <a:pPr rtl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566699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841221E5-7225-48EB-A4EE-420E7BFCF705}" type="slidenum">
              <a:rPr lang="de-DE" smtClean="0"/>
              <a:pPr/>
              <a:t>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480741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FCE842-9A56-49EC-BBD1-37279CD5CDB7}" type="slidenum">
              <a:rPr kumimoji="0" lang="de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74786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9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de-DE"/>
          </a:p>
        </p:txBody>
      </p:sp>
      <p:sp>
        <p:nvSpPr>
          <p:cNvPr id="50180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5AAC84-C66D-4A0C-8512-BE830D0C714E}" type="slidenum"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07085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41221E5-7225-48EB-A4EE-420E7BFCF705}" type="slidenum">
              <a:rPr lang="de-DE" smtClean="0"/>
              <a:pPr rtl="0"/>
              <a:t>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478954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41221E5-7225-48EB-A4EE-420E7BFCF705}" type="slidenum">
              <a:rPr lang="de-DE" smtClean="0"/>
              <a:pPr rtl="0"/>
              <a:t>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968851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41221E5-7225-48EB-A4EE-420E7BFCF705}" type="slidenum">
              <a:rPr lang="de-DE" smtClean="0"/>
              <a:pPr rtl="0"/>
              <a:t>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856285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41221E5-7225-48EB-A4EE-420E7BFCF705}" type="slidenum">
              <a:rPr lang="de-DE" smtClean="0"/>
              <a:pPr rtl="0"/>
              <a:t>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226015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de-DE" dirty="0"/>
              <a:t>Zusammenspiel von Bewegungen Situation</a:t>
            </a:r>
            <a:r>
              <a:rPr lang="de-DE" baseline="0" dirty="0"/>
              <a:t> und Ziel</a:t>
            </a:r>
            <a:endParaRPr lang="de-DE" dirty="0"/>
          </a:p>
        </p:txBody>
      </p:sp>
      <p:sp>
        <p:nvSpPr>
          <p:cNvPr id="51204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780252E-9053-4EFD-A2B2-BB17B1BE5830}" type="slidenum"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21794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31B2F4F-B765-4C60-B3F7-EE68B4753A5F}" type="slidenum">
              <a:rPr kumimoji="0" lang="de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02770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1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de-DE"/>
          </a:p>
        </p:txBody>
      </p:sp>
      <p:sp>
        <p:nvSpPr>
          <p:cNvPr id="53252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2327DE-F682-477C-8B61-0AFEA7790B7B}" type="slidenum"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9898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7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de-DE" dirty="0"/>
          </a:p>
        </p:txBody>
      </p:sp>
      <p:sp>
        <p:nvSpPr>
          <p:cNvPr id="52228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BB3F04-678F-4D68-B4A4-E32080959D93}" type="slidenum"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77442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bg bwMode="ltGray"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428669" y="1600200"/>
            <a:ext cx="8329031" cy="2680127"/>
          </a:xfrm>
          <a:noFill/>
          <a:effectLst>
            <a:softEdge rad="31750"/>
          </a:effectLst>
        </p:spPr>
        <p:txBody>
          <a:bodyPr rtlCol="0" anchor="b">
            <a:no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pPr rtl="0"/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2428669" y="4344915"/>
            <a:ext cx="7516442" cy="1116085"/>
          </a:xfrm>
        </p:spPr>
        <p:txBody>
          <a:bodyPr rtlCol="0">
            <a:normAutofit/>
          </a:bodyPr>
          <a:lstStyle>
            <a:lvl1pPr marL="0" indent="0" algn="l">
              <a:spcBef>
                <a:spcPts val="0"/>
              </a:spcBef>
              <a:buNone/>
              <a:defRPr sz="32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de-DE"/>
              <a:t>Formatvorlage des Untertitelmasters durch Klicken bearbeiten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699025" y="6356351"/>
            <a:ext cx="1218883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FE58B6F-59E5-49E1-B8ED-6247FDC9C3F1}" type="datetime1">
              <a:rPr lang="de-DE" smtClean="0"/>
              <a:pPr/>
              <a:t>14.11.2017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6114708" y="6356351"/>
            <a:ext cx="3974065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de-DE" dirty="0"/>
              <a:t>Fußzeile hinzufügen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10285571" y="6356351"/>
            <a:ext cx="609441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7DC1BBB0-96F0-4077-A278-0F3FB5C104D3}" type="slidenum">
              <a:rPr lang="de-DE" smtClean="0"/>
              <a:pPr rtl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90988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D5EB4435-6B54-4680-A7F4-584D02925A10}" type="datetime1">
              <a:rPr lang="de-DE" smtClean="0"/>
              <a:pPr/>
              <a:t>14.11.2017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 dirty="0"/>
              <a:t>Fußzeile hinzufügen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DC1BBB0-96F0-4077-A278-0F3FB5C104D3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66161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9599612" y="685800"/>
            <a:ext cx="1787526" cy="5486400"/>
          </a:xfrm>
        </p:spPr>
        <p:txBody>
          <a:bodyPr vert="eaVert" rtlCol="0"/>
          <a:lstStyle/>
          <a:p>
            <a:pPr rtl="0"/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1598613" y="685800"/>
            <a:ext cx="7848599" cy="5486400"/>
          </a:xfrm>
        </p:spPr>
        <p:txBody>
          <a:bodyPr vert="eaVert" rtlCol="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41720FD1-8829-4F10-BB02-1E7D3E20D97F}" type="datetime1">
              <a:rPr lang="de-DE" smtClean="0"/>
              <a:pPr/>
              <a:t>14.11.2017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 dirty="0"/>
              <a:t>Fußzeile hinzufügen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DC1BBB0-96F0-4077-A278-0F3FB5C104D3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17294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4162" y="2130426"/>
            <a:ext cx="10360501" cy="1470025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828324" y="3886200"/>
            <a:ext cx="8532178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7D2E9-A3EC-4D00-8772-3B99736B78EA}" type="datetimeFigureOut">
              <a:rPr lang="de-CH" smtClean="0"/>
              <a:t>14.11.2017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DCCFA-A0B6-432D-A187-3ACF3124D689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5136429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7D2E9-A3EC-4D00-8772-3B99736B78EA}" type="datetimeFigureOut">
              <a:rPr lang="de-CH" smtClean="0"/>
              <a:t>14.11.2017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DCCFA-A0B6-432D-A187-3ACF3124D689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7969503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2833" y="4406901"/>
            <a:ext cx="1036050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962833" y="2906713"/>
            <a:ext cx="1036050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7D2E9-A3EC-4D00-8772-3B99736B78EA}" type="datetimeFigureOut">
              <a:rPr lang="de-CH" smtClean="0"/>
              <a:t>14.11.2017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DCCFA-A0B6-432D-A187-3ACF3124D689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7311161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09441" y="1600201"/>
            <a:ext cx="538339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95986" y="1600201"/>
            <a:ext cx="538339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7D2E9-A3EC-4D00-8772-3B99736B78EA}" type="datetimeFigureOut">
              <a:rPr lang="de-CH" smtClean="0"/>
              <a:t>14.11.2017</a:t>
            </a:fld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DCCFA-A0B6-432D-A187-3ACF3124D689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796083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09441" y="1535113"/>
            <a:ext cx="53855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09441" y="2174875"/>
            <a:ext cx="53855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91754" y="1535113"/>
            <a:ext cx="538763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91754" y="2174875"/>
            <a:ext cx="538763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7D2E9-A3EC-4D00-8772-3B99736B78EA}" type="datetimeFigureOut">
              <a:rPr lang="de-CH" smtClean="0"/>
              <a:t>14.11.2017</a:t>
            </a:fld>
            <a:endParaRPr lang="de-CH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DCCFA-A0B6-432D-A187-3ACF3124D689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4264530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7D2E9-A3EC-4D00-8772-3B99736B78EA}" type="datetimeFigureOut">
              <a:rPr lang="de-CH" smtClean="0"/>
              <a:t>14.11.2017</a:t>
            </a:fld>
            <a:endParaRPr lang="de-CH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DCCFA-A0B6-432D-A187-3ACF3124D689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8435656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7D2E9-A3EC-4D00-8772-3B99736B78EA}" type="datetimeFigureOut">
              <a:rPr lang="de-CH" smtClean="0"/>
              <a:t>14.11.2017</a:t>
            </a:fld>
            <a:endParaRPr lang="de-CH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DCCFA-A0B6-432D-A187-3ACF3124D689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730690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442" y="273050"/>
            <a:ext cx="401003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765492" y="273051"/>
            <a:ext cx="681389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09442" y="1435101"/>
            <a:ext cx="401003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7D2E9-A3EC-4D00-8772-3B99736B78EA}" type="datetimeFigureOut">
              <a:rPr lang="de-CH" smtClean="0"/>
              <a:t>14.11.2017</a:t>
            </a:fld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DCCFA-A0B6-432D-A187-3ACF3124D689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235648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73B00DDF-3684-4895-84A2-6039B5A894A0}" type="datetime1">
              <a:rPr lang="de-DE" smtClean="0"/>
              <a:pPr/>
              <a:t>14.11.2017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 dirty="0"/>
              <a:t>Fußzeile hinzufügen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DC1BBB0-96F0-4077-A278-0F3FB5C104D3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35529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095" y="4800600"/>
            <a:ext cx="7313295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2389095" y="612775"/>
            <a:ext cx="7313295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CH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2389095" y="5367338"/>
            <a:ext cx="7313295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7D2E9-A3EC-4D00-8772-3B99736B78EA}" type="datetimeFigureOut">
              <a:rPr lang="de-CH" smtClean="0"/>
              <a:t>14.11.2017</a:t>
            </a:fld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DCCFA-A0B6-432D-A187-3ACF3124D689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946180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7D2E9-A3EC-4D00-8772-3B99736B78EA}" type="datetimeFigureOut">
              <a:rPr lang="de-CH" smtClean="0"/>
              <a:t>14.11.2017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DCCFA-A0B6-432D-A187-3ACF3124D689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7372819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836898" y="274639"/>
            <a:ext cx="2742486" cy="5851525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09441" y="274639"/>
            <a:ext cx="8024310" cy="5851525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7D2E9-A3EC-4D00-8772-3B99736B78EA}" type="datetimeFigureOut">
              <a:rPr lang="de-CH" smtClean="0"/>
              <a:t>14.11.2017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DCCFA-A0B6-432D-A187-3ACF3124D689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5257778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4162" y="2130426"/>
            <a:ext cx="10360501" cy="1470025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828324" y="3886200"/>
            <a:ext cx="8532178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7C382E-5F40-414F-AE96-806111F8EA51}" type="slidenum">
              <a:rPr lang="de-CH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CH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99357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441" y="71414"/>
            <a:ext cx="9198780" cy="1143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09441" y="2143117"/>
            <a:ext cx="10969943" cy="402589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87F023-1AE7-4CA8-AFCF-9D5F357BBC44}" type="slidenum">
              <a:rPr lang="de-CH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CH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921662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2833" y="4406901"/>
            <a:ext cx="1036050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962833" y="2906713"/>
            <a:ext cx="10360501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12FDEF-BD74-45DD-8940-E4AC758EA63A}" type="slidenum">
              <a:rPr lang="de-CH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CH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54943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09441" y="1600201"/>
            <a:ext cx="538339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95986" y="1600201"/>
            <a:ext cx="538339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0B73C0-C0BC-4E3B-88FF-BC053FFA5327}" type="slidenum">
              <a:rPr lang="de-CH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CH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30526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09441" y="1535113"/>
            <a:ext cx="53855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09441" y="2174875"/>
            <a:ext cx="53855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91754" y="1535113"/>
            <a:ext cx="538763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91754" y="2174875"/>
            <a:ext cx="538763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3CCEAA-2ED9-452C-AFF9-AC592FA86A12}" type="slidenum">
              <a:rPr lang="de-CH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CH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774314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EE0CF9-DCA8-42D1-BE80-9CCC19065CF0}" type="slidenum">
              <a:rPr lang="de-CH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CH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116263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6777F7-2DA1-4E5F-8279-04B2B9E1977A}" type="slidenum">
              <a:rPr lang="de-CH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CH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31227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98613" y="1600201"/>
            <a:ext cx="8283272" cy="2654064"/>
          </a:xfrm>
        </p:spPr>
        <p:txBody>
          <a:bodyPr rtlCol="0" anchor="b">
            <a:normAutofit/>
          </a:bodyPr>
          <a:lstStyle>
            <a:lvl1pPr algn="l">
              <a:defRPr sz="5400" b="0" cap="none" baseline="0"/>
            </a:lvl1pPr>
          </a:lstStyle>
          <a:p>
            <a:pPr rtl="0"/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598613" y="4259996"/>
            <a:ext cx="7264623" cy="1150203"/>
          </a:xfrm>
        </p:spPr>
        <p:txBody>
          <a:bodyPr rtlCol="0" anchor="t">
            <a:normAutofit/>
          </a:bodyPr>
          <a:lstStyle>
            <a:lvl1pPr marL="0" indent="0">
              <a:spcBef>
                <a:spcPts val="0"/>
              </a:spcBef>
              <a:buNone/>
              <a:defRPr sz="32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A9F9772-63EC-486F-BB59-51ADA9A65F67}" type="datetime1">
              <a:rPr lang="de-DE" smtClean="0"/>
              <a:pPr/>
              <a:t>14.11.2017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de-DE" dirty="0"/>
              <a:t>Fußzeile hinzufügen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fld id="{7DC1BBB0-96F0-4077-A278-0F3FB5C104D3}" type="slidenum">
              <a:rPr lang="de-DE" smtClean="0"/>
              <a:pPr rtl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74911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442" y="273050"/>
            <a:ext cx="401003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765492" y="273051"/>
            <a:ext cx="681389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09442" y="1435101"/>
            <a:ext cx="401003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D0A61A-9081-4CC5-961A-220FE1990057}" type="slidenum">
              <a:rPr lang="de-CH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CH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966498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095" y="4800600"/>
            <a:ext cx="7313295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2389095" y="612775"/>
            <a:ext cx="7313295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2389095" y="5367338"/>
            <a:ext cx="7313295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6D0C15-D0A9-4813-9C53-49641A870860}" type="slidenum">
              <a:rPr lang="de-CH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CH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03130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349503-10D1-4545-91B9-017F1B547DCA}" type="slidenum">
              <a:rPr lang="de-CH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CH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474326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836898" y="274639"/>
            <a:ext cx="2742486" cy="5851525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09441" y="274639"/>
            <a:ext cx="8024310" cy="5851525"/>
          </a:xfrm>
        </p:spPr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89693D-8C7F-49BF-8EEF-5E44DCC1E228}" type="slidenum">
              <a:rPr lang="de-CH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CH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70148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593436" y="1600200"/>
            <a:ext cx="4814586" cy="4572000"/>
          </a:xfrm>
        </p:spPr>
        <p:txBody>
          <a:bodyPr rtlCol="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561651" y="1600200"/>
            <a:ext cx="4814586" cy="4572000"/>
          </a:xfrm>
        </p:spPr>
        <p:txBody>
          <a:bodyPr rtlCol="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 baseline="0"/>
            </a:lvl6pPr>
            <a:lvl7pPr>
              <a:defRPr sz="1800" baseline="0"/>
            </a:lvl7pPr>
            <a:lvl8pPr>
              <a:defRPr sz="1800" baseline="0"/>
            </a:lvl8pPr>
            <a:lvl9pPr>
              <a:defRPr sz="1800" baseline="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B8E54F0F-F1FA-4074-BADB-F1C4924D7D79}" type="datetime1">
              <a:rPr lang="de-DE" smtClean="0"/>
              <a:pPr/>
              <a:t>14.11.2017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 dirty="0"/>
              <a:t>Fußzeile hinzufügen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DC1BBB0-96F0-4077-A278-0F3FB5C104D3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83401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93436" y="177800"/>
            <a:ext cx="9782801" cy="1239837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593436" y="1499616"/>
            <a:ext cx="4818888" cy="938784"/>
          </a:xfrm>
        </p:spPr>
        <p:txBody>
          <a:bodyPr rtlCol="0" anchor="b">
            <a:noAutofit/>
          </a:bodyPr>
          <a:lstStyle>
            <a:lvl1pPr marL="0" indent="0">
              <a:spcBef>
                <a:spcPts val="0"/>
              </a:spcBef>
              <a:buNone/>
              <a:defRPr sz="24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1593436" y="2514706"/>
            <a:ext cx="4814586" cy="3657493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 baseline="0"/>
            </a:lvl8pPr>
            <a:lvl9pPr>
              <a:defRPr sz="1600" baseline="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609524" y="1499616"/>
            <a:ext cx="4818888" cy="938784"/>
          </a:xfrm>
        </p:spPr>
        <p:txBody>
          <a:bodyPr rtlCol="0" anchor="b">
            <a:noAutofit/>
          </a:bodyPr>
          <a:lstStyle>
            <a:lvl1pPr marL="0" indent="0">
              <a:spcBef>
                <a:spcPts val="0"/>
              </a:spcBef>
              <a:buNone/>
              <a:defRPr sz="24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609524" y="2514600"/>
            <a:ext cx="4818888" cy="3655568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F4757701-5CF9-479B-A5D1-4FF1AA507535}" type="datetime1">
              <a:rPr lang="de-DE" smtClean="0"/>
              <a:pPr/>
              <a:t>14.11.2017</a:t>
            </a:fld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 dirty="0"/>
              <a:t>Fußzeile hinzufügen</a:t>
            </a: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DC1BBB0-96F0-4077-A278-0F3FB5C104D3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45950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F7194C76-0185-48AA-A942-CB8C8F65BC1A}" type="datetime1">
              <a:rPr lang="de-DE" smtClean="0"/>
              <a:pPr/>
              <a:t>14.11.2017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 dirty="0"/>
              <a:t>Fußzeile hinzufügen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DC1BBB0-96F0-4077-A278-0F3FB5C104D3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21679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4F6F1231-4455-4E2A-90EB-1ED5DC2AD44A}" type="datetime1">
              <a:rPr lang="de-DE" smtClean="0"/>
              <a:pPr/>
              <a:t>14.11.2017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 dirty="0"/>
              <a:t>Fußzeile hinzufügen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>
            <a:lvl1pPr algn="r">
              <a:defRPr lang="en-US" smtClean="0"/>
            </a:lvl1pPr>
          </a:lstStyle>
          <a:p>
            <a:pPr rtl="0"/>
            <a:fld id="{7DC1BBB0-96F0-4077-A278-0F3FB5C104D3}" type="slidenum">
              <a:rPr lang="de-DE" smtClean="0"/>
              <a:pPr rtl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66178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6098"/>
            <a:ext cx="12188825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 bwMode="white">
          <a:xfrm>
            <a:off x="1598612" y="381000"/>
            <a:ext cx="3293422" cy="1371600"/>
          </a:xfrm>
        </p:spPr>
        <p:txBody>
          <a:bodyPr rtlCol="0" anchor="b">
            <a:normAutofit/>
          </a:bodyPr>
          <a:lstStyle>
            <a:lvl1pPr algn="l">
              <a:defRPr sz="2400" b="0" cap="all" baseline="0">
                <a:solidFill>
                  <a:schemeClr val="tx2"/>
                </a:solidFill>
              </a:defRPr>
            </a:lvl1pPr>
          </a:lstStyle>
          <a:p>
            <a:pPr rtl="0"/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 bwMode="white">
          <a:xfrm>
            <a:off x="1598612" y="1828800"/>
            <a:ext cx="3293422" cy="4343400"/>
          </a:xfrm>
        </p:spPr>
        <p:txBody>
          <a:bodyPr rtlCol="0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232426" y="482600"/>
            <a:ext cx="6195986" cy="5689600"/>
          </a:xfrm>
        </p:spPr>
        <p:txBody>
          <a:bodyPr rtlCol="0"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 baseline="0"/>
            </a:lvl8pPr>
            <a:lvl9pPr>
              <a:defRPr sz="1800" baseline="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97481D6E-147F-4BF6-BF49-D0097AAC8BC2}" type="datetime1">
              <a:rPr lang="de-DE" smtClean="0"/>
              <a:pPr/>
              <a:t>14.11.2017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 dirty="0"/>
              <a:t>Fußzeile hinzufügen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DC1BBB0-96F0-4077-A278-0F3FB5C104D3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11899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/>
          <p:nvPr userDrawn="1"/>
        </p:nvSpPr>
        <p:spPr>
          <a:xfrm>
            <a:off x="5103812" y="0"/>
            <a:ext cx="6324601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 rtl="0"/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616718" y="381000"/>
            <a:ext cx="3293422" cy="1371600"/>
          </a:xfrm>
        </p:spPr>
        <p:txBody>
          <a:bodyPr rtlCol="0" anchor="b">
            <a:normAutofit/>
          </a:bodyPr>
          <a:lstStyle>
            <a:lvl1pPr algn="l">
              <a:defRPr sz="2400" b="0" cap="all" baseline="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pPr rtl="0"/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Bildplatzhalter 2" descr="Leerer Platzhalter zum Hinzufügen eines Bilds. Klicken Sie auf den Platzhalter, und wählen Sie das hinzuzufügende Bild aus."/>
          <p:cNvSpPr>
            <a:spLocks noGrp="1"/>
          </p:cNvSpPr>
          <p:nvPr>
            <p:ph type="pic" idx="1"/>
          </p:nvPr>
        </p:nvSpPr>
        <p:spPr bwMode="auto">
          <a:xfrm>
            <a:off x="5232426" y="482600"/>
            <a:ext cx="6043586" cy="5689600"/>
          </a:xfrm>
          <a:ln w="19050">
            <a:solidFill>
              <a:schemeClr val="bg1"/>
            </a:solidFill>
          </a:ln>
        </p:spPr>
        <p:txBody>
          <a:bodyPr rtlCol="0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616718" y="1828800"/>
            <a:ext cx="3293422" cy="4343400"/>
          </a:xfrm>
        </p:spPr>
        <p:txBody>
          <a:bodyPr rtlCol="0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1FE3735E-3917-44E7-8DC7-76BDD33F72CD}" type="datetime1">
              <a:rPr lang="de-DE" smtClean="0"/>
              <a:pPr/>
              <a:t>14.11.2017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 dirty="0"/>
              <a:t>Fußzeile hinzufügen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DC1BBB0-96F0-4077-A278-0F3FB5C104D3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57038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1593436" y="177800"/>
            <a:ext cx="9782801" cy="12398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593436" y="1600200"/>
            <a:ext cx="9782801" cy="457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Formatvorlagen des Textmasters bearbeiten</a:t>
            </a:r>
          </a:p>
          <a:p>
            <a:pPr lvl="1" rtl="0"/>
            <a:r>
              <a:rPr lang="de-DE" dirty="0"/>
              <a:t>Zweite Ebene</a:t>
            </a:r>
          </a:p>
          <a:p>
            <a:pPr lvl="2" rtl="0"/>
            <a:r>
              <a:rPr lang="de-DE" dirty="0"/>
              <a:t>Dritte Ebene</a:t>
            </a:r>
          </a:p>
          <a:p>
            <a:pPr lvl="3" rtl="0"/>
            <a:r>
              <a:rPr lang="de-DE" dirty="0"/>
              <a:t>Vierte Ebene</a:t>
            </a:r>
          </a:p>
          <a:p>
            <a:pPr lvl="4" rtl="0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5180250" y="6316091"/>
            <a:ext cx="12188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cap="all" baseline="0">
                <a:solidFill>
                  <a:schemeClr val="tx1"/>
                </a:solidFill>
              </a:defRPr>
            </a:lvl1pPr>
          </a:lstStyle>
          <a:p>
            <a:fld id="{7D928158-78D8-4C59-A820-A6A65E13B668}" type="datetime1">
              <a:rPr lang="de-DE" smtClean="0"/>
              <a:pPr/>
              <a:t>14.11.2017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6595933" y="6316091"/>
            <a:ext cx="39740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cap="all" baseline="0">
                <a:solidFill>
                  <a:schemeClr val="tx1"/>
                </a:solidFill>
              </a:defRPr>
            </a:lvl1pPr>
          </a:lstStyle>
          <a:p>
            <a:pPr rtl="0"/>
            <a:r>
              <a:rPr lang="de-DE" dirty="0"/>
              <a:t>Fußzeile hinzufügen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0766796" y="6316091"/>
            <a:ext cx="6094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cap="all" baseline="0">
                <a:solidFill>
                  <a:schemeClr val="tx1"/>
                </a:solidFill>
              </a:defRPr>
            </a:lvl1pPr>
          </a:lstStyle>
          <a:p>
            <a:pPr rtl="0"/>
            <a:fld id="{7DC1BBB0-96F0-4077-A278-0F3FB5C104D3}" type="slidenum">
              <a:rPr lang="de-DE" smtClean="0"/>
              <a:pPr rtl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12629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46888" indent="-246888" algn="l" defTabSz="914400" rtl="0" eaLnBrk="1" latinLnBrk="0" hangingPunct="1">
        <a:lnSpc>
          <a:spcPct val="90000"/>
        </a:lnSpc>
        <a:spcBef>
          <a:spcPts val="1400"/>
        </a:spcBef>
        <a:buFont typeface="Euphemia" pitchFamily="34" charset="0"/>
        <a:buChar char="›"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61264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97840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›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344168" indent="-246888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–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70992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›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07568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44144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›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80720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17296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›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0" orient="horz" pos="2160" userDrawn="1">
          <p15:clr>
            <a:srgbClr val="F26B43"/>
          </p15:clr>
        </p15:guide>
        <p15:guide id="1" pos="3839" userDrawn="1">
          <p15:clr>
            <a:srgbClr val="F26B43"/>
          </p15:clr>
        </p15:guide>
        <p15:guide id="2" pos="1007" userDrawn="1">
          <p15:clr>
            <a:srgbClr val="F26B43"/>
          </p15:clr>
        </p15:guide>
        <p15:guide id="3" pos="7199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609441" y="274638"/>
            <a:ext cx="1096994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09441" y="1600201"/>
            <a:ext cx="10969943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609441" y="6356351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C7D2E9-A3EC-4D00-8772-3B99736B78EA}" type="datetimeFigureOut">
              <a:rPr lang="de-CH" smtClean="0"/>
              <a:t>14.11.2017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164515" y="6356351"/>
            <a:ext cx="38597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735325" y="6356351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2DCCFA-A0B6-432D-A187-3ACF3124D689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875840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441" y="274638"/>
            <a:ext cx="1096994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CH"/>
              <a:t>Titelmasterformat durch Klicken bearbeiten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441" y="1600201"/>
            <a:ext cx="10969943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CH" dirty="0"/>
              <a:t>Textmasterformate durch Klicken bearbeiten</a:t>
            </a:r>
          </a:p>
          <a:p>
            <a:pPr lvl="1"/>
            <a:r>
              <a:rPr lang="de-CH" dirty="0"/>
              <a:t>Zweite Ebene</a:t>
            </a:r>
          </a:p>
          <a:p>
            <a:pPr lvl="2"/>
            <a:r>
              <a:rPr lang="de-CH" dirty="0"/>
              <a:t>Dritte Ebene</a:t>
            </a:r>
          </a:p>
          <a:p>
            <a:pPr lvl="3"/>
            <a:r>
              <a:rPr lang="de-CH" dirty="0"/>
              <a:t>Vierte Ebene</a:t>
            </a:r>
          </a:p>
          <a:p>
            <a:pPr lvl="4"/>
            <a:r>
              <a:rPr lang="de-CH" dirty="0"/>
              <a:t>Fünfte Ebene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441" y="6245225"/>
            <a:ext cx="2844059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endParaRPr lang="de-CH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4515" y="6245225"/>
            <a:ext cx="385979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endParaRPr lang="de-CH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5325" y="6245225"/>
            <a:ext cx="2844059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C3701307-E2CF-48BF-B36C-F02194C3D6F2}" type="slidenum">
              <a:rPr lang="de-CH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CH">
              <a:solidFill>
                <a:srgbClr val="000000"/>
              </a:solidFill>
            </a:endParaRPr>
          </a:p>
        </p:txBody>
      </p:sp>
      <p:pic>
        <p:nvPicPr>
          <p:cNvPr id="2055" name="Picture 7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1"/>
            <a:ext cx="12188825" cy="206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hteck 7"/>
          <p:cNvSpPr/>
          <p:nvPr userDrawn="1"/>
        </p:nvSpPr>
        <p:spPr>
          <a:xfrm>
            <a:off x="0" y="0"/>
            <a:ext cx="9617769" cy="1285860"/>
          </a:xfrm>
          <a:prstGeom prst="rect">
            <a:avLst/>
          </a:prstGeom>
          <a:solidFill>
            <a:srgbClr val="333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1800"/>
          </a:p>
        </p:txBody>
      </p:sp>
    </p:spTree>
    <p:extLst>
      <p:ext uri="{BB962C8B-B14F-4D97-AF65-F5344CB8AC3E}">
        <p14:creationId xmlns:p14="http://schemas.microsoft.com/office/powerpoint/2010/main" val="38072572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Trainer%20Regio%20und%20Trainingspisten.xlsx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10" Type="http://schemas.openxmlformats.org/officeDocument/2006/relationships/image" Target="../media/image19.jpeg"/><Relationship Id="rId4" Type="http://schemas.openxmlformats.org/officeDocument/2006/relationships/image" Target="../media/image13.jpeg"/><Relationship Id="rId9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6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png"/><Relationship Id="rId4" Type="http://schemas.openxmlformats.org/officeDocument/2006/relationships/hyperlink" Target="Trainer%20Regio%20und%20Trainingspisten.xlsx" TargetMode="Externa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Trainer%20Regio%20und%20Trainingspisten.xlsx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Trainer%20Regio%20und%20Trainingspisten.xlsx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6" Type="http://schemas.openxmlformats.org/officeDocument/2006/relationships/hyperlink" Target="mailto:sauter@diak-fr.de" TargetMode="External"/><Relationship Id="rId5" Type="http://schemas.openxmlformats.org/officeDocument/2006/relationships/hyperlink" Target="mailto:horning@gmx.ch" TargetMode="Externa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 rtlCol="0"/>
          <a:lstStyle/>
          <a:p>
            <a:pPr rtl="0"/>
            <a:r>
              <a:rPr lang="de-DE" dirty="0"/>
              <a:t>Koordination Wintertraining</a:t>
            </a:r>
            <a:br>
              <a:rPr lang="de-DE" dirty="0"/>
            </a:br>
            <a:r>
              <a:rPr lang="de-DE" dirty="0"/>
              <a:t>2017/2018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 rtlCol="0"/>
          <a:lstStyle/>
          <a:p>
            <a:r>
              <a:rPr lang="de-DE" dirty="0"/>
              <a:t>Ski Team </a:t>
            </a:r>
            <a:r>
              <a:rPr lang="de-DE" dirty="0" err="1"/>
              <a:t>Regio</a:t>
            </a:r>
            <a:r>
              <a:rPr lang="de-DE" dirty="0"/>
              <a:t> West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10469645" y="6093296"/>
            <a:ext cx="1276311" cy="369332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none" rtlCol="0" anchor="ctr" anchorCtr="1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Nov. 2017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0681" y="-27384"/>
            <a:ext cx="3438144" cy="2212848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621804" y="6093296"/>
            <a:ext cx="2653290" cy="369332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none" rtlCol="0" anchor="ctr" anchorCtr="1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Dieter Horning-Wiesler</a:t>
            </a:r>
          </a:p>
        </p:txBody>
      </p:sp>
    </p:spTree>
    <p:extLst>
      <p:ext uri="{BB962C8B-B14F-4D97-AF65-F5344CB8AC3E}">
        <p14:creationId xmlns:p14="http://schemas.microsoft.com/office/powerpoint/2010/main" val="49199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Planung</a:t>
            </a:r>
            <a:r>
              <a:rPr lang="en-US" dirty="0"/>
              <a:t> </a:t>
            </a:r>
            <a:r>
              <a:rPr lang="en-US" dirty="0" err="1"/>
              <a:t>im</a:t>
            </a:r>
            <a:r>
              <a:rPr lang="en-US" dirty="0"/>
              <a:t> </a:t>
            </a:r>
            <a:r>
              <a:rPr lang="en-US" dirty="0" err="1"/>
              <a:t>Kadermanager</a:t>
            </a:r>
            <a:endParaRPr lang="en-US" dirty="0"/>
          </a:p>
        </p:txBody>
      </p:sp>
      <p:sp>
        <p:nvSpPr>
          <p:cNvPr id="3" name="Textfeld 2"/>
          <p:cNvSpPr txBox="1"/>
          <p:nvPr/>
        </p:nvSpPr>
        <p:spPr>
          <a:xfrm>
            <a:off x="1505620" y="2298352"/>
            <a:ext cx="10255575" cy="4154984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pPr marL="285750" indent="-285750">
              <a:buFontTx/>
              <a:buChar char="-"/>
            </a:pPr>
            <a:r>
              <a:rPr lang="de-DE" sz="2400" b="1" dirty="0"/>
              <a:t>WICHTIG: </a:t>
            </a:r>
            <a:r>
              <a:rPr lang="de-DE" sz="2400" dirty="0"/>
              <a:t>alle Kids die beim Training anwesend waren (auch die die nicht da waren) im Kadermanager überprüfen und evtl. nachpflegen! –&gt; Ein- und Austragen! (durch Verantwortlichen Trainer!)</a:t>
            </a:r>
          </a:p>
          <a:p>
            <a:pPr marL="285750" indent="-285750">
              <a:buFontTx/>
              <a:buChar char="-"/>
            </a:pPr>
            <a:endParaRPr lang="de-DE" sz="2400" dirty="0"/>
          </a:p>
          <a:p>
            <a:pPr marL="285750" indent="-285750">
              <a:buFontTx/>
              <a:buChar char="-"/>
            </a:pPr>
            <a:r>
              <a:rPr lang="de-DE" sz="2400" dirty="0" smtClean="0"/>
              <a:t>Berechnung </a:t>
            </a:r>
            <a:r>
              <a:rPr lang="de-DE" sz="2400" dirty="0"/>
              <a:t>der 4 € pro Training über Einträge im Kadermanager</a:t>
            </a:r>
          </a:p>
          <a:p>
            <a:pPr marL="285750" indent="-285750">
              <a:buFontTx/>
              <a:buChar char="-"/>
            </a:pPr>
            <a:endParaRPr lang="de-DE" sz="2400" dirty="0"/>
          </a:p>
          <a:p>
            <a:pPr marL="285750" indent="-285750">
              <a:buFontTx/>
              <a:buChar char="-"/>
            </a:pPr>
            <a:r>
              <a:rPr lang="de-DE" sz="2400" dirty="0"/>
              <a:t>Ich werde die wöchentlichen Termine schon demnächst einpflegen, damit wir sehen können welche Termine angenommen werden</a:t>
            </a:r>
          </a:p>
          <a:p>
            <a:pPr marL="285750" indent="-285750">
              <a:buFontTx/>
              <a:buChar char="-"/>
            </a:pPr>
            <a:endParaRPr lang="de-DE" sz="2400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7529" y="1"/>
            <a:ext cx="1971296" cy="1268760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10469645" y="6093296"/>
            <a:ext cx="1276311" cy="369332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none" rtlCol="0" anchor="ctr" anchorCtr="1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Nov. 2017</a:t>
            </a:r>
          </a:p>
        </p:txBody>
      </p:sp>
    </p:spTree>
    <p:extLst>
      <p:ext uri="{BB962C8B-B14F-4D97-AF65-F5344CB8AC3E}">
        <p14:creationId xmlns:p14="http://schemas.microsoft.com/office/powerpoint/2010/main" val="3625363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1202" y="-13358"/>
            <a:ext cx="8437623" cy="6871358"/>
          </a:xfrm>
          <a:prstGeom prst="rect">
            <a:avLst/>
          </a:prstGeom>
        </p:spPr>
      </p:pic>
      <p:sp>
        <p:nvSpPr>
          <p:cNvPr id="2" name="Abgerundetes Rechteck 1"/>
          <p:cNvSpPr/>
          <p:nvPr/>
        </p:nvSpPr>
        <p:spPr>
          <a:xfrm rot="21020564">
            <a:off x="828405" y="1948430"/>
            <a:ext cx="5703952" cy="2086487"/>
          </a:xfrm>
          <a:prstGeom prst="roundRect">
            <a:avLst>
              <a:gd name="adj" fmla="val 7849"/>
            </a:avLst>
          </a:prstGeom>
          <a:gradFill>
            <a:gsLst>
              <a:gs pos="87500">
                <a:schemeClr val="accent4">
                  <a:lumMod val="75000"/>
                </a:schemeClr>
              </a:gs>
              <a:gs pos="0">
                <a:srgbClr val="002060"/>
              </a:gs>
              <a:gs pos="100000">
                <a:schemeClr val="accent4">
                  <a:tint val="61000"/>
                  <a:alpha val="100000"/>
                  <a:satMod val="180000"/>
                </a:schemeClr>
              </a:gs>
            </a:gsLst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sz="2400" b="1" dirty="0">
                <a:solidFill>
                  <a:schemeClr val="bg1"/>
                </a:solidFill>
              </a:rPr>
              <a:t>In der Saison viele Termine</a:t>
            </a:r>
          </a:p>
          <a:p>
            <a:pPr algn="ctr"/>
            <a:r>
              <a:rPr lang="de-DE" sz="2400" b="1" dirty="0">
                <a:solidFill>
                  <a:schemeClr val="bg1"/>
                </a:solidFill>
              </a:rPr>
              <a:t>z.T. auch parallel!</a:t>
            </a:r>
          </a:p>
          <a:p>
            <a:pPr algn="ctr"/>
            <a:r>
              <a:rPr lang="de-DE" sz="2400" b="1" dirty="0">
                <a:solidFill>
                  <a:schemeClr val="bg1"/>
                </a:solidFill>
              </a:rPr>
              <a:t>Bitte alle (Trainer und auch Athleten) </a:t>
            </a:r>
            <a:r>
              <a:rPr lang="de-DE" sz="2400" b="1" dirty="0" smtClean="0">
                <a:solidFill>
                  <a:schemeClr val="bg1"/>
                </a:solidFill>
              </a:rPr>
              <a:t>ihre Termine </a:t>
            </a:r>
            <a:r>
              <a:rPr lang="de-DE" sz="2400" b="1" dirty="0">
                <a:solidFill>
                  <a:schemeClr val="bg1"/>
                </a:solidFill>
              </a:rPr>
              <a:t>eintragen!</a:t>
            </a:r>
          </a:p>
        </p:txBody>
      </p:sp>
      <p:sp>
        <p:nvSpPr>
          <p:cNvPr id="5" name="Abgerundetes Rechteck 4"/>
          <p:cNvSpPr/>
          <p:nvPr/>
        </p:nvSpPr>
        <p:spPr>
          <a:xfrm>
            <a:off x="2854052" y="4365104"/>
            <a:ext cx="2664296" cy="1440160"/>
          </a:xfrm>
          <a:prstGeom prst="roundRect">
            <a:avLst/>
          </a:prstGeom>
          <a:solidFill>
            <a:srgbClr val="0066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b="1" dirty="0" err="1">
                <a:solidFill>
                  <a:schemeClr val="bg1"/>
                </a:solidFill>
              </a:rPr>
              <a:t>Regio</a:t>
            </a:r>
            <a:r>
              <a:rPr lang="de-DE" b="1" dirty="0">
                <a:solidFill>
                  <a:schemeClr val="bg1"/>
                </a:solidFill>
              </a:rPr>
              <a:t>-Training sind im Kadermanager mit “</a:t>
            </a:r>
            <a:r>
              <a:rPr lang="de-DE" sz="2400" b="1" dirty="0">
                <a:solidFill>
                  <a:schemeClr val="bg1"/>
                </a:solidFill>
              </a:rPr>
              <a:t>REGIO:</a:t>
            </a:r>
            <a:r>
              <a:rPr lang="de-DE" b="1" dirty="0">
                <a:solidFill>
                  <a:schemeClr val="bg1"/>
                </a:solidFill>
              </a:rPr>
              <a:t>” gekennzeichnet!</a:t>
            </a:r>
          </a:p>
        </p:txBody>
      </p:sp>
      <p:sp>
        <p:nvSpPr>
          <p:cNvPr id="6" name="Eingekerbter Pfeil nach rechts 5"/>
          <p:cNvSpPr/>
          <p:nvPr/>
        </p:nvSpPr>
        <p:spPr>
          <a:xfrm>
            <a:off x="5662364" y="4563228"/>
            <a:ext cx="1365202" cy="404535"/>
          </a:xfrm>
          <a:prstGeom prst="notchedRightArrow">
            <a:avLst/>
          </a:prstGeom>
          <a:solidFill>
            <a:srgbClr val="00B05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2830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Abrechnung</a:t>
            </a:r>
            <a:endParaRPr lang="en-US" dirty="0"/>
          </a:p>
        </p:txBody>
      </p:sp>
      <p:sp>
        <p:nvSpPr>
          <p:cNvPr id="3" name="Textfeld 2"/>
          <p:cNvSpPr txBox="1"/>
          <p:nvPr/>
        </p:nvSpPr>
        <p:spPr>
          <a:xfrm>
            <a:off x="1481872" y="1578859"/>
            <a:ext cx="10264083" cy="4893647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pPr marL="285750" indent="-285750">
              <a:buFontTx/>
              <a:buChar char="-"/>
            </a:pPr>
            <a:r>
              <a:rPr lang="de-DE" sz="2400" dirty="0"/>
              <a:t>Gemäß </a:t>
            </a:r>
            <a:r>
              <a:rPr lang="de-DE" sz="2400" dirty="0" err="1"/>
              <a:t>Abrechnungvorschriften</a:t>
            </a:r>
            <a:r>
              <a:rPr lang="de-DE" sz="2400" dirty="0"/>
              <a:t> Bez. V / SVS</a:t>
            </a:r>
          </a:p>
          <a:p>
            <a:pPr marL="285750" indent="-285750">
              <a:buFontTx/>
              <a:buChar char="-"/>
            </a:pPr>
            <a:endParaRPr lang="de-DE" sz="2400" dirty="0"/>
          </a:p>
          <a:p>
            <a:pPr marL="285750" indent="-285750">
              <a:buFontTx/>
              <a:buChar char="-"/>
            </a:pPr>
            <a:r>
              <a:rPr lang="de-DE" sz="2400" dirty="0"/>
              <a:t>Monatlich (Monatsliste – Teilnehmerliste)</a:t>
            </a:r>
          </a:p>
          <a:p>
            <a:pPr marL="285750" indent="-285750">
              <a:buFontTx/>
              <a:buChar char="-"/>
            </a:pPr>
            <a:endParaRPr lang="de-DE" sz="2400" dirty="0"/>
          </a:p>
          <a:p>
            <a:pPr marL="285750" indent="-285750">
              <a:buFontTx/>
              <a:buChar char="-"/>
            </a:pPr>
            <a:r>
              <a:rPr lang="de-DE" sz="2400" dirty="0"/>
              <a:t>Formulare vom SVS verwenden</a:t>
            </a:r>
          </a:p>
          <a:p>
            <a:pPr marL="285750" indent="-285750">
              <a:buFontTx/>
              <a:buChar char="-"/>
            </a:pPr>
            <a:endParaRPr lang="de-DE" sz="2400" dirty="0"/>
          </a:p>
          <a:p>
            <a:pPr marL="285750" indent="-285750">
              <a:buFontTx/>
              <a:buChar char="-"/>
            </a:pPr>
            <a:r>
              <a:rPr lang="de-DE" sz="2400" dirty="0"/>
              <a:t>Offen ist noch wie dies  beim SVS (</a:t>
            </a:r>
            <a:r>
              <a:rPr lang="de-DE" sz="2400" dirty="0" err="1"/>
              <a:t>Regioteam</a:t>
            </a:r>
            <a:r>
              <a:rPr lang="de-DE" sz="2400" dirty="0"/>
              <a:t>-Budget) abgerechnet wird.</a:t>
            </a:r>
          </a:p>
          <a:p>
            <a:pPr marL="285750" indent="-285750">
              <a:buFontTx/>
              <a:buChar char="-"/>
            </a:pPr>
            <a:endParaRPr lang="de-DE" sz="2400" dirty="0"/>
          </a:p>
          <a:p>
            <a:pPr marL="285750" indent="-285750">
              <a:buFontTx/>
              <a:buChar char="-"/>
            </a:pPr>
            <a:r>
              <a:rPr lang="de-DE" sz="2400" dirty="0"/>
              <a:t>Abgerechnet werden können nur von der </a:t>
            </a:r>
            <a:r>
              <a:rPr lang="de-DE" sz="2400" dirty="0" err="1"/>
              <a:t>Regio</a:t>
            </a:r>
            <a:r>
              <a:rPr lang="de-DE" sz="2400" dirty="0"/>
              <a:t> vorher angesetzte Training (geplant im Kadermanager)</a:t>
            </a:r>
          </a:p>
          <a:p>
            <a:pPr marL="285750" indent="-285750">
              <a:buFontTx/>
              <a:buChar char="-"/>
            </a:pPr>
            <a:endParaRPr lang="de-DE" sz="2400" dirty="0"/>
          </a:p>
          <a:p>
            <a:pPr marL="285750" indent="-285750">
              <a:buFontTx/>
              <a:buChar char="-"/>
            </a:pPr>
            <a:r>
              <a:rPr lang="de-DE" sz="2400" dirty="0"/>
              <a:t>Kontrolle durch Wolfgang und Dieter 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7529" y="1"/>
            <a:ext cx="1971296" cy="1268760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10469645" y="6093296"/>
            <a:ext cx="1276311" cy="369332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none" rtlCol="0" anchor="ctr" anchorCtr="1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Nov. 2017</a:t>
            </a:r>
          </a:p>
        </p:txBody>
      </p:sp>
    </p:spTree>
    <p:extLst>
      <p:ext uri="{BB962C8B-B14F-4D97-AF65-F5344CB8AC3E}">
        <p14:creationId xmlns:p14="http://schemas.microsoft.com/office/powerpoint/2010/main" val="1703439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de-DE" dirty="0"/>
              <a:t>Weitere Trainings an </a:t>
            </a:r>
            <a:br>
              <a:rPr lang="de-DE" dirty="0"/>
            </a:br>
            <a:r>
              <a:rPr lang="de-DE" dirty="0"/>
              <a:t>Feiertagen / Ferien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1413892" y="2749569"/>
            <a:ext cx="10441160" cy="1200329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pPr marL="285750" indent="-285750">
              <a:buFontTx/>
              <a:buChar char="-"/>
            </a:pPr>
            <a:r>
              <a:rPr lang="de-DE" sz="2400" dirty="0"/>
              <a:t>Während dem Winter sind weitere Trainings an den Feiertagen bzw. in den Ferien geplant. Diese werden wir jeweils, je nach Schneelage, ca. 1-2 Wochen vorher im Kadermanager eintragen.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7529" y="1"/>
            <a:ext cx="1971296" cy="1268760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10469645" y="6093296"/>
            <a:ext cx="1276311" cy="369332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none" rtlCol="0" anchor="ctr" anchorCtr="1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Nov. 2017</a:t>
            </a:r>
          </a:p>
        </p:txBody>
      </p:sp>
    </p:spTree>
    <p:extLst>
      <p:ext uri="{BB962C8B-B14F-4D97-AF65-F5344CB8AC3E}">
        <p14:creationId xmlns:p14="http://schemas.microsoft.com/office/powerpoint/2010/main" val="939098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40" y="0"/>
            <a:ext cx="12015828" cy="6881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760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/>
        </p:nvSpPr>
        <p:spPr>
          <a:xfrm>
            <a:off x="1576207" y="692696"/>
            <a:ext cx="5094269" cy="607759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13892" y="-603448"/>
            <a:ext cx="9782801" cy="1239837"/>
          </a:xfrm>
        </p:spPr>
        <p:txBody>
          <a:bodyPr/>
          <a:lstStyle/>
          <a:p>
            <a:r>
              <a:rPr lang="en-US" dirty="0" err="1"/>
              <a:t>Rennbetreuung</a:t>
            </a:r>
            <a:endParaRPr lang="en-US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7529" y="1"/>
            <a:ext cx="1971296" cy="1268760"/>
          </a:xfrm>
          <a:prstGeom prst="rect">
            <a:avLst/>
          </a:prstGeom>
        </p:spPr>
      </p:pic>
      <p:sp>
        <p:nvSpPr>
          <p:cNvPr id="3" name="Rechteck 2"/>
          <p:cNvSpPr/>
          <p:nvPr/>
        </p:nvSpPr>
        <p:spPr>
          <a:xfrm>
            <a:off x="4294212" y="908720"/>
            <a:ext cx="1584176" cy="58615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8" name="Tabelle 7"/>
          <p:cNvGraphicFramePr>
            <a:graphicFrameLocks noGrp="1"/>
          </p:cNvGraphicFramePr>
          <p:nvPr>
            <p:extLst/>
          </p:nvPr>
        </p:nvGraphicFramePr>
        <p:xfrm>
          <a:off x="1576207" y="695896"/>
          <a:ext cx="5094268" cy="6074398"/>
        </p:xfrm>
        <a:graphic>
          <a:graphicData uri="http://schemas.openxmlformats.org/drawingml/2006/table">
            <a:tbl>
              <a:tblPr/>
              <a:tblGrid>
                <a:gridCol w="211710">
                  <a:extLst>
                    <a:ext uri="{9D8B030D-6E8A-4147-A177-3AD203B41FA5}">
                      <a16:colId xmlns:a16="http://schemas.microsoft.com/office/drawing/2014/main" val="1096558409"/>
                    </a:ext>
                  </a:extLst>
                </a:gridCol>
                <a:gridCol w="793912">
                  <a:extLst>
                    <a:ext uri="{9D8B030D-6E8A-4147-A177-3AD203B41FA5}">
                      <a16:colId xmlns:a16="http://schemas.microsoft.com/office/drawing/2014/main" val="3301094696"/>
                    </a:ext>
                  </a:extLst>
                </a:gridCol>
                <a:gridCol w="1706910">
                  <a:extLst>
                    <a:ext uri="{9D8B030D-6E8A-4147-A177-3AD203B41FA5}">
                      <a16:colId xmlns:a16="http://schemas.microsoft.com/office/drawing/2014/main" val="1938989387"/>
                    </a:ext>
                  </a:extLst>
                </a:gridCol>
                <a:gridCol w="793912">
                  <a:extLst>
                    <a:ext uri="{9D8B030D-6E8A-4147-A177-3AD203B41FA5}">
                      <a16:colId xmlns:a16="http://schemas.microsoft.com/office/drawing/2014/main" val="3731558929"/>
                    </a:ext>
                  </a:extLst>
                </a:gridCol>
                <a:gridCol w="793912">
                  <a:extLst>
                    <a:ext uri="{9D8B030D-6E8A-4147-A177-3AD203B41FA5}">
                      <a16:colId xmlns:a16="http://schemas.microsoft.com/office/drawing/2014/main" val="1319312916"/>
                    </a:ext>
                  </a:extLst>
                </a:gridCol>
                <a:gridCol w="793912">
                  <a:extLst>
                    <a:ext uri="{9D8B030D-6E8A-4147-A177-3AD203B41FA5}">
                      <a16:colId xmlns:a16="http://schemas.microsoft.com/office/drawing/2014/main" val="283753628"/>
                    </a:ext>
                  </a:extLst>
                </a:gridCol>
              </a:tblGrid>
              <a:tr h="209462">
                <a:tc>
                  <a:txBody>
                    <a:bodyPr/>
                    <a:lstStyle/>
                    <a:p>
                      <a:pPr algn="ctr" fontAlgn="b"/>
                      <a:r>
                        <a:rPr lang="de-CH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#</a:t>
                      </a:r>
                    </a:p>
                  </a:txBody>
                  <a:tcPr marL="7883" marR="7883" marT="788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CH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Datum</a:t>
                      </a:r>
                    </a:p>
                  </a:txBody>
                  <a:tcPr marL="7883" marR="7883" marT="788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Rennen</a:t>
                      </a:r>
                    </a:p>
                  </a:txBody>
                  <a:tcPr marL="7883" marR="7883" marT="788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Betreuer I</a:t>
                      </a:r>
                    </a:p>
                  </a:txBody>
                  <a:tcPr marL="7883" marR="7883" marT="788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Betreuer II</a:t>
                      </a:r>
                    </a:p>
                  </a:txBody>
                  <a:tcPr marL="7883" marR="7883" marT="788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CH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Quote</a:t>
                      </a:r>
                    </a:p>
                  </a:txBody>
                  <a:tcPr marL="7883" marR="7883" marT="788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5092762"/>
                  </a:ext>
                </a:extLst>
              </a:tr>
              <a:tr h="209462">
                <a:tc>
                  <a:txBody>
                    <a:bodyPr/>
                    <a:lstStyle/>
                    <a:p>
                      <a:pPr algn="ctr" fontAlgn="b"/>
                      <a:r>
                        <a:rPr lang="de-CH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883" marR="7883" marT="78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CH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06.01.2018</a:t>
                      </a:r>
                    </a:p>
                  </a:txBody>
                  <a:tcPr marL="7883" marR="7883" marT="78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SVS Eröffnungsrennen</a:t>
                      </a:r>
                    </a:p>
                  </a:txBody>
                  <a:tcPr marL="7883" marR="7883" marT="78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r>
                        <a:rPr lang="de-CH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Dieter</a:t>
                      </a:r>
                      <a:endParaRPr lang="de-CH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83" marR="7883" marT="78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883" marR="7883" marT="78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CH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883" marR="7883" marT="78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93917193"/>
                  </a:ext>
                </a:extLst>
              </a:tr>
              <a:tr h="209462">
                <a:tc>
                  <a:txBody>
                    <a:bodyPr/>
                    <a:lstStyle/>
                    <a:p>
                      <a:pPr algn="ctr" fontAlgn="b"/>
                      <a:r>
                        <a:rPr lang="de-CH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883" marR="7883" marT="78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CH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07.01.2018</a:t>
                      </a:r>
                    </a:p>
                  </a:txBody>
                  <a:tcPr marL="7883" marR="7883" marT="78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SVS Eröffnungsrennen</a:t>
                      </a:r>
                    </a:p>
                  </a:txBody>
                  <a:tcPr marL="7883" marR="7883" marT="78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r>
                        <a:rPr lang="de-CH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Dieter</a:t>
                      </a:r>
                    </a:p>
                  </a:txBody>
                  <a:tcPr marL="7883" marR="7883" marT="78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883" marR="7883" marT="78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CH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883" marR="7883" marT="78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69172720"/>
                  </a:ext>
                </a:extLst>
              </a:tr>
              <a:tr h="209462">
                <a:tc>
                  <a:txBody>
                    <a:bodyPr/>
                    <a:lstStyle/>
                    <a:p>
                      <a:pPr algn="ctr" fontAlgn="b"/>
                      <a:r>
                        <a:rPr lang="de-CH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883" marR="7883" marT="78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CH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13.01.2018</a:t>
                      </a:r>
                    </a:p>
                  </a:txBody>
                  <a:tcPr marL="7883" marR="7883" marT="78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Scott Cup</a:t>
                      </a:r>
                    </a:p>
                  </a:txBody>
                  <a:tcPr marL="7883" marR="7883" marT="78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r>
                        <a:rPr lang="de-CH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Dieter</a:t>
                      </a:r>
                    </a:p>
                  </a:txBody>
                  <a:tcPr marL="7883" marR="7883" marT="78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883" marR="7883" marT="78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CH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7883" marR="7883" marT="78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79495557"/>
                  </a:ext>
                </a:extLst>
              </a:tr>
              <a:tr h="209462">
                <a:tc>
                  <a:txBody>
                    <a:bodyPr/>
                    <a:lstStyle/>
                    <a:p>
                      <a:pPr algn="ctr" fontAlgn="b"/>
                      <a:r>
                        <a:rPr lang="de-CH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883" marR="7883" marT="78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CH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14.01.2018</a:t>
                      </a:r>
                    </a:p>
                  </a:txBody>
                  <a:tcPr marL="7883" marR="7883" marT="78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Scott Cup</a:t>
                      </a:r>
                    </a:p>
                  </a:txBody>
                  <a:tcPr marL="7883" marR="7883" marT="78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r>
                        <a:rPr lang="de-CH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Dieter</a:t>
                      </a:r>
                    </a:p>
                  </a:txBody>
                  <a:tcPr marL="7883" marR="7883" marT="78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883" marR="7883" marT="78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CH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7883" marR="7883" marT="78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47773895"/>
                  </a:ext>
                </a:extLst>
              </a:tr>
              <a:tr h="209462">
                <a:tc>
                  <a:txBody>
                    <a:bodyPr/>
                    <a:lstStyle/>
                    <a:p>
                      <a:pPr algn="ctr" fontAlgn="b"/>
                      <a:r>
                        <a:rPr lang="de-CH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7883" marR="7883" marT="78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CH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19.01.2018</a:t>
                      </a:r>
                    </a:p>
                  </a:txBody>
                  <a:tcPr marL="7883" marR="7883" marT="78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Regio I Nachtsl. </a:t>
                      </a:r>
                    </a:p>
                  </a:txBody>
                  <a:tcPr marL="7883" marR="7883" marT="78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883" marR="7883" marT="78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883" marR="7883" marT="78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CH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883" marR="7883" marT="78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82301765"/>
                  </a:ext>
                </a:extLst>
              </a:tr>
              <a:tr h="209462">
                <a:tc>
                  <a:txBody>
                    <a:bodyPr/>
                    <a:lstStyle/>
                    <a:p>
                      <a:pPr algn="ctr" fontAlgn="b"/>
                      <a:r>
                        <a:rPr lang="de-CH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7883" marR="7883" marT="78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CH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21.01.2018</a:t>
                      </a:r>
                    </a:p>
                  </a:txBody>
                  <a:tcPr marL="7883" marR="7883" marT="78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Regio II RS Wieden</a:t>
                      </a:r>
                    </a:p>
                  </a:txBody>
                  <a:tcPr marL="7883" marR="7883" marT="78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883" marR="7883" marT="78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883" marR="7883" marT="78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CH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883" marR="7883" marT="78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39065002"/>
                  </a:ext>
                </a:extLst>
              </a:tr>
              <a:tr h="209462">
                <a:tc>
                  <a:txBody>
                    <a:bodyPr/>
                    <a:lstStyle/>
                    <a:p>
                      <a:pPr algn="ctr" fontAlgn="b"/>
                      <a:r>
                        <a:rPr lang="de-CH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883" marR="7883" marT="78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CH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27.01.2018</a:t>
                      </a:r>
                    </a:p>
                  </a:txBody>
                  <a:tcPr marL="7883" marR="7883" marT="78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BaWüMeistersch.</a:t>
                      </a:r>
                    </a:p>
                  </a:txBody>
                  <a:tcPr marL="7883" marR="7883" marT="78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r>
                        <a:rPr lang="de-CH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Dieter</a:t>
                      </a:r>
                    </a:p>
                  </a:txBody>
                  <a:tcPr marL="7883" marR="7883" marT="78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883" marR="7883" marT="78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CH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7883" marR="7883" marT="78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34985563"/>
                  </a:ext>
                </a:extLst>
              </a:tr>
              <a:tr h="209462">
                <a:tc>
                  <a:txBody>
                    <a:bodyPr/>
                    <a:lstStyle/>
                    <a:p>
                      <a:pPr algn="ctr" fontAlgn="b"/>
                      <a:r>
                        <a:rPr lang="de-CH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7883" marR="7883" marT="78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CH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28.01.2018</a:t>
                      </a:r>
                    </a:p>
                  </a:txBody>
                  <a:tcPr marL="7883" marR="7883" marT="78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BaWüMeistersch.</a:t>
                      </a:r>
                    </a:p>
                  </a:txBody>
                  <a:tcPr marL="7883" marR="7883" marT="78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r>
                        <a:rPr lang="de-CH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Dieter</a:t>
                      </a:r>
                    </a:p>
                  </a:txBody>
                  <a:tcPr marL="7883" marR="7883" marT="78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883" marR="7883" marT="78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CH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7883" marR="7883" marT="78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87123377"/>
                  </a:ext>
                </a:extLst>
              </a:tr>
              <a:tr h="209462">
                <a:tc>
                  <a:txBody>
                    <a:bodyPr/>
                    <a:lstStyle/>
                    <a:p>
                      <a:pPr algn="ctr" fontAlgn="b"/>
                      <a:r>
                        <a:rPr lang="de-CH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7883" marR="7883" marT="78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CH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29.01.2018</a:t>
                      </a:r>
                    </a:p>
                  </a:txBody>
                  <a:tcPr marL="7883" marR="7883" marT="78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BaWüMeistersch.</a:t>
                      </a:r>
                    </a:p>
                  </a:txBody>
                  <a:tcPr marL="7883" marR="7883" marT="78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r>
                        <a:rPr lang="de-CH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Dieter</a:t>
                      </a:r>
                    </a:p>
                  </a:txBody>
                  <a:tcPr marL="7883" marR="7883" marT="78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883" marR="7883" marT="78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CH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7883" marR="7883" marT="78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58698968"/>
                  </a:ext>
                </a:extLst>
              </a:tr>
              <a:tr h="209462">
                <a:tc>
                  <a:txBody>
                    <a:bodyPr/>
                    <a:lstStyle/>
                    <a:p>
                      <a:pPr algn="ctr" fontAlgn="b"/>
                      <a:r>
                        <a:rPr lang="de-CH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7883" marR="7883" marT="78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CH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27.01.2018</a:t>
                      </a:r>
                    </a:p>
                  </a:txBody>
                  <a:tcPr marL="7883" marR="7883" marT="78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Kids Cross Q1</a:t>
                      </a:r>
                    </a:p>
                  </a:txBody>
                  <a:tcPr marL="7883" marR="7883" marT="78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883" marR="7883" marT="78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883" marR="7883" marT="78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CH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883" marR="7883" marT="78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20482058"/>
                  </a:ext>
                </a:extLst>
              </a:tr>
              <a:tr h="209462">
                <a:tc>
                  <a:txBody>
                    <a:bodyPr/>
                    <a:lstStyle/>
                    <a:p>
                      <a:pPr algn="ctr" fontAlgn="b"/>
                      <a:r>
                        <a:rPr lang="de-CH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7883" marR="7883" marT="78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CH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28.01.2018</a:t>
                      </a:r>
                    </a:p>
                  </a:txBody>
                  <a:tcPr marL="7883" marR="7883" marT="78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Kids Cross Q2</a:t>
                      </a:r>
                    </a:p>
                  </a:txBody>
                  <a:tcPr marL="7883" marR="7883" marT="78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883" marR="7883" marT="78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883" marR="7883" marT="78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CH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883" marR="7883" marT="78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65074785"/>
                  </a:ext>
                </a:extLst>
              </a:tr>
              <a:tr h="209462">
                <a:tc>
                  <a:txBody>
                    <a:bodyPr/>
                    <a:lstStyle/>
                    <a:p>
                      <a:pPr algn="ctr" fontAlgn="b"/>
                      <a:r>
                        <a:rPr lang="de-CH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7883" marR="7883" marT="78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CH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03.02.2018</a:t>
                      </a:r>
                    </a:p>
                  </a:txBody>
                  <a:tcPr marL="7883" marR="7883" marT="78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SVS Kat III</a:t>
                      </a:r>
                    </a:p>
                  </a:txBody>
                  <a:tcPr marL="7883" marR="7883" marT="78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883" marR="7883" marT="78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883" marR="7883" marT="78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CH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883" marR="7883" marT="78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9851440"/>
                  </a:ext>
                </a:extLst>
              </a:tr>
              <a:tr h="209462">
                <a:tc>
                  <a:txBody>
                    <a:bodyPr/>
                    <a:lstStyle/>
                    <a:p>
                      <a:pPr algn="ctr" fontAlgn="b"/>
                      <a:r>
                        <a:rPr lang="de-CH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7883" marR="7883" marT="78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CH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04.02.2018</a:t>
                      </a:r>
                    </a:p>
                  </a:txBody>
                  <a:tcPr marL="7883" marR="7883" marT="78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SVS Kat III</a:t>
                      </a:r>
                    </a:p>
                  </a:txBody>
                  <a:tcPr marL="7883" marR="7883" marT="78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883" marR="7883" marT="78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883" marR="7883" marT="78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CH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883" marR="7883" marT="78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38485803"/>
                  </a:ext>
                </a:extLst>
              </a:tr>
              <a:tr h="209462">
                <a:tc>
                  <a:txBody>
                    <a:bodyPr/>
                    <a:lstStyle/>
                    <a:p>
                      <a:pPr algn="ctr" fontAlgn="b"/>
                      <a:r>
                        <a:rPr lang="de-CH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7883" marR="7883" marT="78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CH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17.02.2018</a:t>
                      </a:r>
                    </a:p>
                  </a:txBody>
                  <a:tcPr marL="7883" marR="7883" marT="78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Regio III SL Mtal</a:t>
                      </a:r>
                    </a:p>
                  </a:txBody>
                  <a:tcPr marL="7883" marR="7883" marT="78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883" marR="7883" marT="78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883" marR="7883" marT="78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CH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883" marR="7883" marT="78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66687786"/>
                  </a:ext>
                </a:extLst>
              </a:tr>
              <a:tr h="209462">
                <a:tc>
                  <a:txBody>
                    <a:bodyPr/>
                    <a:lstStyle/>
                    <a:p>
                      <a:pPr algn="ctr" fontAlgn="b"/>
                      <a:r>
                        <a:rPr lang="de-CH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7883" marR="7883" marT="78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CH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24.02.2018</a:t>
                      </a:r>
                    </a:p>
                  </a:txBody>
                  <a:tcPr marL="7883" marR="7883" marT="78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Leki</a:t>
                      </a:r>
                    </a:p>
                  </a:txBody>
                  <a:tcPr marL="7883" marR="7883" marT="78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r>
                        <a:rPr lang="de-CH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Dieter</a:t>
                      </a:r>
                    </a:p>
                  </a:txBody>
                  <a:tcPr marL="7883" marR="7883" marT="78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883" marR="7883" marT="78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CH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7883" marR="7883" marT="78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0912743"/>
                  </a:ext>
                </a:extLst>
              </a:tr>
              <a:tr h="209462">
                <a:tc>
                  <a:txBody>
                    <a:bodyPr/>
                    <a:lstStyle/>
                    <a:p>
                      <a:pPr algn="ctr" fontAlgn="b"/>
                      <a:r>
                        <a:rPr lang="de-CH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7883" marR="7883" marT="78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CH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25.02.2018</a:t>
                      </a:r>
                    </a:p>
                  </a:txBody>
                  <a:tcPr marL="7883" marR="7883" marT="78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Leki</a:t>
                      </a:r>
                    </a:p>
                  </a:txBody>
                  <a:tcPr marL="7883" marR="7883" marT="78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r>
                        <a:rPr lang="de-CH" sz="1200" b="0" i="0" u="none" strike="noStrike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Dieter</a:t>
                      </a:r>
                    </a:p>
                  </a:txBody>
                  <a:tcPr marL="7883" marR="7883" marT="78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883" marR="7883" marT="78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CH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7883" marR="7883" marT="78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78606074"/>
                  </a:ext>
                </a:extLst>
              </a:tr>
              <a:tr h="209462">
                <a:tc>
                  <a:txBody>
                    <a:bodyPr/>
                    <a:lstStyle/>
                    <a:p>
                      <a:pPr algn="ctr" fontAlgn="b"/>
                      <a:r>
                        <a:rPr lang="de-CH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7883" marR="7883" marT="78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CH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24.02.2018</a:t>
                      </a:r>
                    </a:p>
                  </a:txBody>
                  <a:tcPr marL="7883" marR="7883" marT="78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Kids Cross Q3</a:t>
                      </a:r>
                    </a:p>
                  </a:txBody>
                  <a:tcPr marL="7883" marR="7883" marT="78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883" marR="7883" marT="78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883" marR="7883" marT="78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CH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883" marR="7883" marT="78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6604775"/>
                  </a:ext>
                </a:extLst>
              </a:tr>
              <a:tr h="209462">
                <a:tc>
                  <a:txBody>
                    <a:bodyPr/>
                    <a:lstStyle/>
                    <a:p>
                      <a:pPr algn="ctr" fontAlgn="b"/>
                      <a:r>
                        <a:rPr lang="de-CH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7883" marR="7883" marT="78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CH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25.02.2018</a:t>
                      </a:r>
                    </a:p>
                  </a:txBody>
                  <a:tcPr marL="7883" marR="7883" marT="78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Kids Cross Q4</a:t>
                      </a:r>
                    </a:p>
                  </a:txBody>
                  <a:tcPr marL="7883" marR="7883" marT="78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883" marR="7883" marT="78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883" marR="7883" marT="78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CH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883" marR="7883" marT="78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08499790"/>
                  </a:ext>
                </a:extLst>
              </a:tr>
              <a:tr h="209462">
                <a:tc>
                  <a:txBody>
                    <a:bodyPr/>
                    <a:lstStyle/>
                    <a:p>
                      <a:pPr algn="ctr" fontAlgn="b"/>
                      <a:r>
                        <a:rPr lang="de-CH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</a:t>
                      </a:r>
                    </a:p>
                  </a:txBody>
                  <a:tcPr marL="7883" marR="7883" marT="78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CH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03.03.2018</a:t>
                      </a:r>
                    </a:p>
                  </a:txBody>
                  <a:tcPr marL="7883" marR="7883" marT="78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Regio IV - Meistersch. Lahr</a:t>
                      </a:r>
                    </a:p>
                  </a:txBody>
                  <a:tcPr marL="7883" marR="7883" marT="78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883" marR="7883" marT="78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883" marR="7883" marT="78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CH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883" marR="7883" marT="78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22391630"/>
                  </a:ext>
                </a:extLst>
              </a:tr>
              <a:tr h="209462">
                <a:tc>
                  <a:txBody>
                    <a:bodyPr/>
                    <a:lstStyle/>
                    <a:p>
                      <a:pPr algn="ctr" fontAlgn="b"/>
                      <a:r>
                        <a:rPr lang="de-CH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7883" marR="7883" marT="78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CH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04.03.2018</a:t>
                      </a:r>
                    </a:p>
                  </a:txBody>
                  <a:tcPr marL="7883" marR="7883" marT="78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Regio V - Meistersch. Lahr</a:t>
                      </a:r>
                    </a:p>
                  </a:txBody>
                  <a:tcPr marL="7883" marR="7883" marT="78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883" marR="7883" marT="78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883" marR="7883" marT="78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CH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883" marR="7883" marT="78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76029891"/>
                  </a:ext>
                </a:extLst>
              </a:tr>
              <a:tr h="209462">
                <a:tc>
                  <a:txBody>
                    <a:bodyPr/>
                    <a:lstStyle/>
                    <a:p>
                      <a:pPr algn="ctr" fontAlgn="b"/>
                      <a:r>
                        <a:rPr lang="de-CH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7883" marR="7883" marT="78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CH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09.03.2018</a:t>
                      </a:r>
                    </a:p>
                  </a:txBody>
                  <a:tcPr marL="7883" marR="7883" marT="78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Kids Cross Finale</a:t>
                      </a:r>
                    </a:p>
                  </a:txBody>
                  <a:tcPr marL="7883" marR="7883" marT="78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883" marR="7883" marT="78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883" marR="7883" marT="78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CH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883" marR="7883" marT="78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2521940"/>
                  </a:ext>
                </a:extLst>
              </a:tr>
              <a:tr h="209462">
                <a:tc>
                  <a:txBody>
                    <a:bodyPr/>
                    <a:lstStyle/>
                    <a:p>
                      <a:pPr algn="ctr" fontAlgn="b"/>
                      <a:r>
                        <a:rPr lang="de-CH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7883" marR="7883" marT="78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CH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10.03.2018</a:t>
                      </a:r>
                    </a:p>
                  </a:txBody>
                  <a:tcPr marL="7883" marR="7883" marT="78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Kids Cross Finale</a:t>
                      </a:r>
                    </a:p>
                  </a:txBody>
                  <a:tcPr marL="7883" marR="7883" marT="78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883" marR="7883" marT="78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883" marR="7883" marT="78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CH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883" marR="7883" marT="78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93273072"/>
                  </a:ext>
                </a:extLst>
              </a:tr>
              <a:tr h="209462">
                <a:tc>
                  <a:txBody>
                    <a:bodyPr/>
                    <a:lstStyle/>
                    <a:p>
                      <a:pPr algn="ctr" fontAlgn="b"/>
                      <a:r>
                        <a:rPr lang="de-CH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</a:t>
                      </a:r>
                    </a:p>
                  </a:txBody>
                  <a:tcPr marL="7883" marR="7883" marT="78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CH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11.03.2018</a:t>
                      </a:r>
                    </a:p>
                  </a:txBody>
                  <a:tcPr marL="7883" marR="7883" marT="78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Kids Cross Finale</a:t>
                      </a:r>
                    </a:p>
                  </a:txBody>
                  <a:tcPr marL="7883" marR="7883" marT="78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883" marR="7883" marT="78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883" marR="7883" marT="78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CH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883" marR="7883" marT="78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35213537"/>
                  </a:ext>
                </a:extLst>
              </a:tr>
              <a:tr h="209462">
                <a:tc>
                  <a:txBody>
                    <a:bodyPr/>
                    <a:lstStyle/>
                    <a:p>
                      <a:pPr algn="ctr" fontAlgn="b"/>
                      <a:r>
                        <a:rPr lang="de-CH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7883" marR="7883" marT="78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CH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10.03.2018</a:t>
                      </a:r>
                    </a:p>
                  </a:txBody>
                  <a:tcPr marL="7883" marR="7883" marT="78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SVS Meisterschaft</a:t>
                      </a:r>
                    </a:p>
                  </a:txBody>
                  <a:tcPr marL="7883" marR="7883" marT="78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r>
                        <a:rPr lang="de-CH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Dieter</a:t>
                      </a:r>
                    </a:p>
                  </a:txBody>
                  <a:tcPr marL="7883" marR="7883" marT="78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883" marR="7883" marT="78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CH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883" marR="7883" marT="78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85409519"/>
                  </a:ext>
                </a:extLst>
              </a:tr>
              <a:tr h="209462">
                <a:tc>
                  <a:txBody>
                    <a:bodyPr/>
                    <a:lstStyle/>
                    <a:p>
                      <a:pPr algn="ctr" fontAlgn="b"/>
                      <a:r>
                        <a:rPr lang="de-CH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7883" marR="7883" marT="78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CH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11.03.2018</a:t>
                      </a:r>
                    </a:p>
                  </a:txBody>
                  <a:tcPr marL="7883" marR="7883" marT="78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SVS Meisterschaft</a:t>
                      </a:r>
                    </a:p>
                  </a:txBody>
                  <a:tcPr marL="7883" marR="7883" marT="78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r>
                        <a:rPr lang="de-CH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Dieter</a:t>
                      </a:r>
                    </a:p>
                  </a:txBody>
                  <a:tcPr marL="7883" marR="7883" marT="78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883" marR="7883" marT="78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CH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883" marR="7883" marT="78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86777105"/>
                  </a:ext>
                </a:extLst>
              </a:tr>
              <a:tr h="209462">
                <a:tc>
                  <a:txBody>
                    <a:bodyPr/>
                    <a:lstStyle/>
                    <a:p>
                      <a:pPr algn="ctr" fontAlgn="b"/>
                      <a:r>
                        <a:rPr lang="de-CH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</a:t>
                      </a:r>
                    </a:p>
                  </a:txBody>
                  <a:tcPr marL="7883" marR="7883" marT="78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CH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17.03.2018</a:t>
                      </a:r>
                    </a:p>
                  </a:txBody>
                  <a:tcPr marL="7883" marR="7883" marT="78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Regio VI - RS Zell/Fahrnau</a:t>
                      </a:r>
                    </a:p>
                  </a:txBody>
                  <a:tcPr marL="7883" marR="7883" marT="78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883" marR="7883" marT="78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883" marR="7883" marT="78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CH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883" marR="7883" marT="78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78008725"/>
                  </a:ext>
                </a:extLst>
              </a:tr>
              <a:tr h="209462">
                <a:tc>
                  <a:txBody>
                    <a:bodyPr/>
                    <a:lstStyle/>
                    <a:p>
                      <a:pPr algn="ctr" fontAlgn="b"/>
                      <a:r>
                        <a:rPr lang="de-CH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</a:t>
                      </a:r>
                    </a:p>
                  </a:txBody>
                  <a:tcPr marL="7883" marR="7883" marT="78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CH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24.03.2018</a:t>
                      </a:r>
                    </a:p>
                  </a:txBody>
                  <a:tcPr marL="7883" marR="7883" marT="78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SVS Abschluss</a:t>
                      </a:r>
                    </a:p>
                  </a:txBody>
                  <a:tcPr marL="7883" marR="7883" marT="78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883" marR="7883" marT="78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883" marR="7883" marT="78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CH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883" marR="7883" marT="78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53894416"/>
                  </a:ext>
                </a:extLst>
              </a:tr>
              <a:tr h="209462">
                <a:tc>
                  <a:txBody>
                    <a:bodyPr/>
                    <a:lstStyle/>
                    <a:p>
                      <a:pPr algn="ctr" fontAlgn="b"/>
                      <a:r>
                        <a:rPr lang="de-CH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</a:t>
                      </a:r>
                    </a:p>
                  </a:txBody>
                  <a:tcPr marL="7883" marR="7883" marT="78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CH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25.03.2018</a:t>
                      </a:r>
                    </a:p>
                  </a:txBody>
                  <a:tcPr marL="7883" marR="7883" marT="78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SVS Abschluss</a:t>
                      </a:r>
                    </a:p>
                  </a:txBody>
                  <a:tcPr marL="7883" marR="7883" marT="78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883" marR="7883" marT="78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883" marR="7883" marT="78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CH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883" marR="7883" marT="78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44533207"/>
                  </a:ext>
                </a:extLst>
              </a:tr>
            </a:tbl>
          </a:graphicData>
        </a:graphic>
      </p:graphicFrame>
      <p:sp>
        <p:nvSpPr>
          <p:cNvPr id="9" name="Textfeld 8"/>
          <p:cNvSpPr txBox="1"/>
          <p:nvPr/>
        </p:nvSpPr>
        <p:spPr>
          <a:xfrm>
            <a:off x="10469645" y="6093296"/>
            <a:ext cx="1276311" cy="369332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none" rtlCol="0" anchor="ctr" anchorCtr="1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Nov. 2017</a:t>
            </a:r>
          </a:p>
        </p:txBody>
      </p:sp>
      <p:pic>
        <p:nvPicPr>
          <p:cNvPr id="10" name="Grafik 9">
            <a:hlinkClick r:id="rId3" action="ppaction://hlinkfile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78689" y="799391"/>
            <a:ext cx="652504" cy="451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304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de-DE" dirty="0"/>
              <a:t>Vorbereitung Trainer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1447097" y="1772816"/>
            <a:ext cx="10298859" cy="4893647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pPr marL="285750" indent="-285750">
              <a:buFontTx/>
              <a:buChar char="-"/>
            </a:pPr>
            <a:r>
              <a:rPr lang="de-DE" sz="2400" dirty="0"/>
              <a:t>zur Abstimmung planen wir einen „Trainingstag“ für die Trainer?</a:t>
            </a:r>
          </a:p>
          <a:p>
            <a:pPr marL="285750" indent="-285750">
              <a:buFontTx/>
              <a:buChar char="-"/>
            </a:pPr>
            <a:endParaRPr lang="de-DE" sz="2400" dirty="0"/>
          </a:p>
          <a:p>
            <a:pPr marL="742950" lvl="1" indent="-285750">
              <a:buFontTx/>
              <a:buChar char="-"/>
            </a:pPr>
            <a:r>
              <a:rPr lang="de-DE" sz="2400" dirty="0"/>
              <a:t>Durchführen der Trainings</a:t>
            </a:r>
          </a:p>
          <a:p>
            <a:pPr marL="742950" lvl="1" indent="-285750">
              <a:buFontTx/>
              <a:buChar char="-"/>
            </a:pPr>
            <a:r>
              <a:rPr lang="de-DE" sz="2400" dirty="0"/>
              <a:t>Kurssetzung </a:t>
            </a:r>
          </a:p>
          <a:p>
            <a:pPr marL="742950" lvl="1" indent="-285750">
              <a:buFontTx/>
              <a:buChar char="-"/>
            </a:pPr>
            <a:r>
              <a:rPr lang="de-DE" sz="2400" dirty="0"/>
              <a:t>Korrektur</a:t>
            </a:r>
          </a:p>
          <a:p>
            <a:pPr marL="742950" lvl="1" indent="-285750">
              <a:buFontTx/>
              <a:buChar char="-"/>
            </a:pPr>
            <a:r>
              <a:rPr lang="de-DE" sz="2400" dirty="0"/>
              <a:t>Schwerpunkte beim Training </a:t>
            </a:r>
          </a:p>
          <a:p>
            <a:pPr marL="1200150" lvl="2" indent="-285750">
              <a:buFontTx/>
              <a:buChar char="-"/>
            </a:pPr>
            <a:r>
              <a:rPr lang="de-DE" sz="2400" dirty="0"/>
              <a:t>Position (Optimales Kurvenfahren)</a:t>
            </a:r>
          </a:p>
          <a:p>
            <a:pPr marL="1200150" lvl="2" indent="-285750">
              <a:buFontTx/>
              <a:buChar char="-"/>
            </a:pPr>
            <a:r>
              <a:rPr lang="de-DE" sz="2400" dirty="0"/>
              <a:t>Regulation</a:t>
            </a:r>
          </a:p>
          <a:p>
            <a:pPr marL="1200150" lvl="2" indent="-285750">
              <a:buFontTx/>
              <a:buChar char="-"/>
            </a:pPr>
            <a:r>
              <a:rPr lang="de-DE" sz="2400" dirty="0"/>
              <a:t>Kurvenwechsel</a:t>
            </a:r>
          </a:p>
          <a:p>
            <a:pPr marL="1200150" lvl="2" indent="-285750">
              <a:buFontTx/>
              <a:buChar char="-"/>
            </a:pPr>
            <a:r>
              <a:rPr lang="de-DE" sz="2400" dirty="0"/>
              <a:t>Schwungsteuerung</a:t>
            </a:r>
          </a:p>
          <a:p>
            <a:pPr marL="1200150" lvl="2" indent="-285750">
              <a:buFontTx/>
              <a:buChar char="-"/>
            </a:pPr>
            <a:r>
              <a:rPr lang="de-DE" sz="2400" dirty="0"/>
              <a:t>SL - / Kippstangen</a:t>
            </a:r>
          </a:p>
          <a:p>
            <a:pPr marL="1200150" lvl="2" indent="-285750">
              <a:buFontTx/>
              <a:buChar char="-"/>
            </a:pPr>
            <a:r>
              <a:rPr lang="de-DE" sz="2400" dirty="0"/>
              <a:t>Hilfsmittel</a:t>
            </a:r>
          </a:p>
          <a:p>
            <a:pPr marL="742950" lvl="1" indent="-285750">
              <a:buFontTx/>
              <a:buChar char="-"/>
            </a:pPr>
            <a:endParaRPr lang="de-DE" sz="2400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7529" y="1"/>
            <a:ext cx="1971296" cy="1268760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10469645" y="6093296"/>
            <a:ext cx="1276311" cy="369332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none" rtlCol="0" anchor="ctr" anchorCtr="1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Nov. 2017</a:t>
            </a:r>
          </a:p>
        </p:txBody>
      </p:sp>
    </p:spTree>
    <p:extLst>
      <p:ext uri="{BB962C8B-B14F-4D97-AF65-F5344CB8AC3E}">
        <p14:creationId xmlns:p14="http://schemas.microsoft.com/office/powerpoint/2010/main" val="3092551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3" t="11674" r="5213" b="5228"/>
          <a:stretch/>
        </p:blipFill>
        <p:spPr>
          <a:xfrm rot="924088">
            <a:off x="183700" y="4109724"/>
            <a:ext cx="3110177" cy="2205762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73" t="6576" r="19625" b="12319"/>
          <a:stretch/>
        </p:blipFill>
        <p:spPr>
          <a:xfrm rot="448068">
            <a:off x="9189340" y="2090141"/>
            <a:ext cx="2232248" cy="2664296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86" t="30707" r="41054" b="21085"/>
          <a:stretch/>
        </p:blipFill>
        <p:spPr>
          <a:xfrm rot="1080745">
            <a:off x="5780686" y="186608"/>
            <a:ext cx="1800200" cy="2254765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89" t="10953" r="8656" b="22439"/>
          <a:stretch/>
        </p:blipFill>
        <p:spPr>
          <a:xfrm>
            <a:off x="7967270" y="107510"/>
            <a:ext cx="4096297" cy="2241370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17" r="43137" b="33515"/>
          <a:stretch/>
        </p:blipFill>
        <p:spPr>
          <a:xfrm>
            <a:off x="8254652" y="4864860"/>
            <a:ext cx="3690647" cy="1872208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21" t="17847" r="34546" b="5909"/>
          <a:stretch/>
        </p:blipFill>
        <p:spPr>
          <a:xfrm rot="21295432">
            <a:off x="175323" y="189120"/>
            <a:ext cx="3126931" cy="3415571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38" t="19551" r="25588" b="12201"/>
          <a:stretch/>
        </p:blipFill>
        <p:spPr>
          <a:xfrm rot="21325141">
            <a:off x="3416866" y="380925"/>
            <a:ext cx="2156653" cy="2123976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93" t="17807" b="27530"/>
          <a:stretch/>
        </p:blipFill>
        <p:spPr>
          <a:xfrm rot="306673">
            <a:off x="3431114" y="5045441"/>
            <a:ext cx="3675610" cy="1665940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4355">
            <a:off x="4547116" y="2263335"/>
            <a:ext cx="4304338" cy="2869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047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000"/>
                            </p:stCondLst>
                            <p:childTnLst>
                              <p:par>
                                <p:cTn id="5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000"/>
                            </p:stCondLst>
                            <p:childTnLst>
                              <p:par>
                                <p:cTn id="6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freeride02_copyright_ZienerDominicEbenbichler"/>
          <p:cNvPicPr>
            <a:picLocks noChangeAspect="1" noChangeArrowheads="1"/>
          </p:cNvPicPr>
          <p:nvPr/>
        </p:nvPicPr>
        <p:blipFill>
          <a:blip r:embed="rId3" cstate="print"/>
          <a:srcRect l="12175" r="4091" b="7529"/>
          <a:stretch>
            <a:fillRect/>
          </a:stretch>
        </p:blipFill>
        <p:spPr bwMode="auto">
          <a:xfrm>
            <a:off x="1522413" y="1"/>
            <a:ext cx="9261475" cy="681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1" name="Gruppieren 10"/>
          <p:cNvGrpSpPr/>
          <p:nvPr/>
        </p:nvGrpSpPr>
        <p:grpSpPr>
          <a:xfrm>
            <a:off x="1757602" y="147990"/>
            <a:ext cx="8945322" cy="6684551"/>
            <a:chOff x="235190" y="147989"/>
            <a:chExt cx="8945322" cy="6684551"/>
          </a:xfrm>
        </p:grpSpPr>
        <p:sp>
          <p:nvSpPr>
            <p:cNvPr id="7" name="Ellipse 6"/>
            <p:cNvSpPr/>
            <p:nvPr/>
          </p:nvSpPr>
          <p:spPr>
            <a:xfrm>
              <a:off x="395536" y="332655"/>
              <a:ext cx="8352928" cy="6484069"/>
            </a:xfrm>
            <a:prstGeom prst="ellipse">
              <a:avLst/>
            </a:prstGeom>
            <a:gradFill>
              <a:gsLst>
                <a:gs pos="21000">
                  <a:schemeClr val="accent1">
                    <a:alpha val="32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5400000" scaled="0"/>
            </a:gradFill>
            <a:ln>
              <a:noFill/>
            </a:ln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de-CH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8" name="Abgerundetes Rechteck 7"/>
            <p:cNvSpPr/>
            <p:nvPr/>
          </p:nvSpPr>
          <p:spPr>
            <a:xfrm>
              <a:off x="3946661" y="466456"/>
              <a:ext cx="1368152" cy="360040"/>
            </a:xfrm>
            <a:prstGeom prst="round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de-CH" b="1" dirty="0">
                  <a:solidFill>
                    <a:srgbClr val="FFFFFF"/>
                  </a:solidFill>
                  <a:latin typeface="Arial"/>
                </a:rPr>
                <a:t>Skifahrer</a:t>
              </a:r>
            </a:p>
          </p:txBody>
        </p:sp>
        <p:sp>
          <p:nvSpPr>
            <p:cNvPr id="91" name="Abgerundetes Rechteck 90"/>
            <p:cNvSpPr/>
            <p:nvPr/>
          </p:nvSpPr>
          <p:spPr>
            <a:xfrm>
              <a:off x="6876256" y="1327749"/>
              <a:ext cx="1368152" cy="360040"/>
            </a:xfrm>
            <a:prstGeom prst="round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de-CH" b="1" dirty="0">
                  <a:solidFill>
                    <a:srgbClr val="FFFFFF"/>
                  </a:solidFill>
                  <a:latin typeface="Arial"/>
                </a:rPr>
                <a:t>Gelände</a:t>
              </a:r>
            </a:p>
          </p:txBody>
        </p:sp>
        <p:sp>
          <p:nvSpPr>
            <p:cNvPr id="92" name="Abgerundetes Rechteck 91"/>
            <p:cNvSpPr/>
            <p:nvPr/>
          </p:nvSpPr>
          <p:spPr>
            <a:xfrm>
              <a:off x="7524328" y="4365104"/>
              <a:ext cx="1368152" cy="360040"/>
            </a:xfrm>
            <a:prstGeom prst="round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de-CH" b="1" dirty="0">
                  <a:solidFill>
                    <a:srgbClr val="FFFFFF"/>
                  </a:solidFill>
                  <a:latin typeface="Arial"/>
                </a:rPr>
                <a:t>Schnee</a:t>
              </a:r>
            </a:p>
          </p:txBody>
        </p:sp>
        <p:sp>
          <p:nvSpPr>
            <p:cNvPr id="93" name="Abgerundetes Rechteck 92"/>
            <p:cNvSpPr/>
            <p:nvPr/>
          </p:nvSpPr>
          <p:spPr>
            <a:xfrm>
              <a:off x="6300192" y="5877272"/>
              <a:ext cx="1368152" cy="360040"/>
            </a:xfrm>
            <a:prstGeom prst="round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de-CH" b="1" dirty="0">
                  <a:solidFill>
                    <a:srgbClr val="FFFFFF"/>
                  </a:solidFill>
                  <a:latin typeface="Arial"/>
                </a:rPr>
                <a:t>Spur</a:t>
              </a:r>
            </a:p>
          </p:txBody>
        </p:sp>
        <p:sp>
          <p:nvSpPr>
            <p:cNvPr id="94" name="Abgerundetes Rechteck 93"/>
            <p:cNvSpPr/>
            <p:nvPr/>
          </p:nvSpPr>
          <p:spPr>
            <a:xfrm>
              <a:off x="1619672" y="6006798"/>
              <a:ext cx="1368152" cy="360040"/>
            </a:xfrm>
            <a:prstGeom prst="round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de-CH" b="1" dirty="0">
                  <a:solidFill>
                    <a:srgbClr val="FFFFFF"/>
                  </a:solidFill>
                  <a:latin typeface="Arial"/>
                </a:rPr>
                <a:t>Tempo</a:t>
              </a:r>
            </a:p>
          </p:txBody>
        </p:sp>
        <p:sp>
          <p:nvSpPr>
            <p:cNvPr id="95" name="Abgerundetes Rechteck 94"/>
            <p:cNvSpPr/>
            <p:nvPr/>
          </p:nvSpPr>
          <p:spPr>
            <a:xfrm>
              <a:off x="244494" y="4149080"/>
              <a:ext cx="1368152" cy="360040"/>
            </a:xfrm>
            <a:prstGeom prst="round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de-CH" b="1" dirty="0">
                  <a:solidFill>
                    <a:srgbClr val="FFFFFF"/>
                  </a:solidFill>
                  <a:latin typeface="Arial"/>
                </a:rPr>
                <a:t>Wetter</a:t>
              </a:r>
            </a:p>
          </p:txBody>
        </p:sp>
        <p:sp>
          <p:nvSpPr>
            <p:cNvPr id="96" name="Abgerundetes Rechteck 95"/>
            <p:cNvSpPr/>
            <p:nvPr/>
          </p:nvSpPr>
          <p:spPr>
            <a:xfrm>
              <a:off x="611560" y="1687789"/>
              <a:ext cx="1368152" cy="360040"/>
            </a:xfrm>
            <a:prstGeom prst="round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de-CH" sz="1600" b="1" dirty="0">
                  <a:solidFill>
                    <a:srgbClr val="FFFFFF"/>
                  </a:solidFill>
                  <a:latin typeface="Arial"/>
                </a:rPr>
                <a:t>Ausrüstung</a:t>
              </a:r>
            </a:p>
          </p:txBody>
        </p:sp>
        <p:sp>
          <p:nvSpPr>
            <p:cNvPr id="9" name="Textfeld 8"/>
            <p:cNvSpPr txBox="1"/>
            <p:nvPr/>
          </p:nvSpPr>
          <p:spPr>
            <a:xfrm>
              <a:off x="3275856" y="147989"/>
              <a:ext cx="277511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de-CH" sz="1400" b="1" dirty="0">
                  <a:solidFill>
                    <a:srgbClr val="2D2D8A"/>
                  </a:solidFill>
                  <a:latin typeface="Arial" charset="0"/>
                </a:rPr>
                <a:t>Können, Motivation, Kondition</a:t>
              </a:r>
            </a:p>
          </p:txBody>
        </p:sp>
        <p:sp>
          <p:nvSpPr>
            <p:cNvPr id="98" name="Textfeld 97"/>
            <p:cNvSpPr txBox="1"/>
            <p:nvPr/>
          </p:nvSpPr>
          <p:spPr>
            <a:xfrm>
              <a:off x="7185308" y="548680"/>
              <a:ext cx="1995204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de-CH" sz="1400" b="1" dirty="0">
                  <a:solidFill>
                    <a:srgbClr val="2D2D8A"/>
                  </a:solidFill>
                  <a:latin typeface="Arial" charset="0"/>
                </a:rPr>
                <a:t>Flach, steil, präpariert, </a:t>
              </a:r>
              <a:r>
                <a:rPr lang="de-CH" sz="1400" b="1" dirty="0" err="1">
                  <a:solidFill>
                    <a:srgbClr val="2D2D8A"/>
                  </a:solidFill>
                  <a:latin typeface="Arial" charset="0"/>
                </a:rPr>
                <a:t>unpräpariert</a:t>
              </a:r>
              <a:endParaRPr lang="de-CH" sz="1400" b="1" dirty="0">
                <a:solidFill>
                  <a:srgbClr val="2D2D8A"/>
                </a:solidFill>
                <a:latin typeface="Arial" charset="0"/>
              </a:endParaRPr>
            </a:p>
          </p:txBody>
        </p:sp>
        <p:sp>
          <p:nvSpPr>
            <p:cNvPr id="99" name="Textfeld 98"/>
            <p:cNvSpPr txBox="1"/>
            <p:nvPr/>
          </p:nvSpPr>
          <p:spPr>
            <a:xfrm>
              <a:off x="7652852" y="4797152"/>
              <a:ext cx="149114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de-CH" sz="1400" b="1" dirty="0">
                  <a:solidFill>
                    <a:srgbClr val="2D2D8A"/>
                  </a:solidFill>
                  <a:latin typeface="Arial" charset="0"/>
                </a:rPr>
                <a:t>Hart, weich, tief, sulzig…</a:t>
              </a:r>
            </a:p>
          </p:txBody>
        </p:sp>
        <p:sp>
          <p:nvSpPr>
            <p:cNvPr id="100" name="Textfeld 99"/>
            <p:cNvSpPr txBox="1"/>
            <p:nvPr/>
          </p:nvSpPr>
          <p:spPr>
            <a:xfrm>
              <a:off x="6516216" y="6291047"/>
              <a:ext cx="188221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de-CH" sz="1400" b="1" dirty="0">
                  <a:solidFill>
                    <a:srgbClr val="2D2D8A"/>
                  </a:solidFill>
                  <a:latin typeface="Arial" charset="0"/>
                </a:rPr>
                <a:t>An der Falllinie, 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de-CH" sz="1400" b="1" dirty="0">
                  <a:solidFill>
                    <a:srgbClr val="2D2D8A"/>
                  </a:solidFill>
                  <a:latin typeface="Arial" charset="0"/>
                </a:rPr>
                <a:t>aus der Falllinie</a:t>
              </a:r>
            </a:p>
          </p:txBody>
        </p:sp>
        <p:sp>
          <p:nvSpPr>
            <p:cNvPr id="101" name="Textfeld 100"/>
            <p:cNvSpPr txBox="1"/>
            <p:nvPr/>
          </p:nvSpPr>
          <p:spPr>
            <a:xfrm>
              <a:off x="1609670" y="6309320"/>
              <a:ext cx="188221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de-CH" sz="1400" b="1" dirty="0">
                  <a:solidFill>
                    <a:srgbClr val="2D2D8A"/>
                  </a:solidFill>
                  <a:latin typeface="Arial" charset="0"/>
                </a:rPr>
                <a:t>Schnell, mittel, langsam</a:t>
              </a:r>
            </a:p>
          </p:txBody>
        </p:sp>
        <p:sp>
          <p:nvSpPr>
            <p:cNvPr id="102" name="Textfeld 101"/>
            <p:cNvSpPr txBox="1"/>
            <p:nvPr/>
          </p:nvSpPr>
          <p:spPr>
            <a:xfrm>
              <a:off x="235190" y="4545124"/>
              <a:ext cx="188221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de-CH" sz="1400" b="1" dirty="0">
                  <a:solidFill>
                    <a:srgbClr val="2D2D8A"/>
                  </a:solidFill>
                  <a:latin typeface="Arial" charset="0"/>
                </a:rPr>
                <a:t>Sonne, Nebel, Sturm,….</a:t>
              </a:r>
            </a:p>
          </p:txBody>
        </p:sp>
        <p:sp>
          <p:nvSpPr>
            <p:cNvPr id="103" name="Textfeld 102"/>
            <p:cNvSpPr txBox="1"/>
            <p:nvPr/>
          </p:nvSpPr>
          <p:spPr>
            <a:xfrm>
              <a:off x="421538" y="1164569"/>
              <a:ext cx="188221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de-CH" sz="1400" b="1" dirty="0">
                  <a:solidFill>
                    <a:srgbClr val="2D2D8A"/>
                  </a:solidFill>
                  <a:latin typeface="Arial" charset="0"/>
                </a:rPr>
                <a:t>Ski, Schuhe, Stöcke,..</a:t>
              </a:r>
            </a:p>
          </p:txBody>
        </p:sp>
        <p:sp>
          <p:nvSpPr>
            <p:cNvPr id="10" name="Textfeld 9"/>
            <p:cNvSpPr txBox="1"/>
            <p:nvPr/>
          </p:nvSpPr>
          <p:spPr>
            <a:xfrm>
              <a:off x="1769934" y="548680"/>
              <a:ext cx="172194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de-CH" sz="2800" b="1" dirty="0">
                  <a:solidFill>
                    <a:srgbClr val="00B0F0"/>
                  </a:solidFill>
                  <a:latin typeface="Arial" charset="0"/>
                </a:rPr>
                <a:t>Situation</a:t>
              </a:r>
            </a:p>
          </p:txBody>
        </p:sp>
      </p:grpSp>
      <p:grpSp>
        <p:nvGrpSpPr>
          <p:cNvPr id="3" name="Gruppieren 2"/>
          <p:cNvGrpSpPr/>
          <p:nvPr/>
        </p:nvGrpSpPr>
        <p:grpSpPr>
          <a:xfrm>
            <a:off x="2416022" y="1052737"/>
            <a:ext cx="7504817" cy="5499920"/>
            <a:chOff x="893609" y="1052737"/>
            <a:chExt cx="7504817" cy="5499920"/>
          </a:xfrm>
        </p:grpSpPr>
        <p:grpSp>
          <p:nvGrpSpPr>
            <p:cNvPr id="14" name="Gruppieren 13"/>
            <p:cNvGrpSpPr/>
            <p:nvPr/>
          </p:nvGrpSpPr>
          <p:grpSpPr>
            <a:xfrm>
              <a:off x="893609" y="1052737"/>
              <a:ext cx="7504817" cy="5499920"/>
              <a:chOff x="893609" y="1052737"/>
              <a:chExt cx="7504817" cy="5499920"/>
            </a:xfrm>
          </p:grpSpPr>
          <p:sp>
            <p:nvSpPr>
              <p:cNvPr id="12" name="Ellipse 11"/>
              <p:cNvSpPr/>
              <p:nvPr/>
            </p:nvSpPr>
            <p:spPr>
              <a:xfrm>
                <a:off x="1609670" y="1052737"/>
                <a:ext cx="5847651" cy="5004556"/>
              </a:xfrm>
              <a:prstGeom prst="ellipse">
                <a:avLst/>
              </a:prstGeom>
              <a:solidFill>
                <a:schemeClr val="accent6">
                  <a:lumMod val="40000"/>
                  <a:lumOff val="60000"/>
                  <a:alpha val="61000"/>
                </a:schemeClr>
              </a:solidFill>
              <a:ln w="7302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CH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3" name="Abgerundetes Rechteck 12"/>
              <p:cNvSpPr/>
              <p:nvPr/>
            </p:nvSpPr>
            <p:spPr>
              <a:xfrm>
                <a:off x="6526218" y="2780928"/>
                <a:ext cx="1872208" cy="793761"/>
              </a:xfrm>
              <a:prstGeom prst="roundRect">
                <a:avLst/>
              </a:prstGeom>
              <a:solidFill>
                <a:schemeClr val="accent6">
                  <a:lumMod val="75000"/>
                </a:schemeClr>
              </a:solidFill>
              <a:effectLst>
                <a:outerShdw blurRad="50800" dist="50800" dir="5400000" algn="ctr" rotWithShape="0">
                  <a:schemeClr val="accent6">
                    <a:lumMod val="50000"/>
                    <a:alpha val="85000"/>
                  </a:scheme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de-CH" dirty="0">
                    <a:solidFill>
                      <a:srgbClr val="FFFFFF"/>
                    </a:solidFill>
                    <a:latin typeface="Arial"/>
                  </a:rPr>
                  <a:t>KSP- </a:t>
                </a:r>
                <a:r>
                  <a:rPr lang="de-CH" dirty="0" err="1">
                    <a:solidFill>
                      <a:srgbClr val="FFFFFF"/>
                    </a:solidFill>
                    <a:latin typeface="Arial"/>
                  </a:rPr>
                  <a:t>verlagerungen</a:t>
                </a:r>
                <a:endParaRPr lang="de-CH" dirty="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08" name="Abgerundetes Rechteck 107"/>
              <p:cNvSpPr/>
              <p:nvPr/>
            </p:nvSpPr>
            <p:spPr>
              <a:xfrm>
                <a:off x="893609" y="2635239"/>
                <a:ext cx="1872208" cy="793761"/>
              </a:xfrm>
              <a:prstGeom prst="roundRect">
                <a:avLst/>
              </a:prstGeom>
              <a:solidFill>
                <a:schemeClr val="accent6">
                  <a:lumMod val="75000"/>
                </a:schemeClr>
              </a:solidFill>
              <a:effectLst>
                <a:outerShdw blurRad="50800" dist="50800" dir="5400000" algn="ctr" rotWithShape="0">
                  <a:schemeClr val="accent6">
                    <a:lumMod val="50000"/>
                    <a:alpha val="85000"/>
                  </a:scheme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de-CH" dirty="0">
                    <a:solidFill>
                      <a:srgbClr val="FFFFFF"/>
                    </a:solidFill>
                    <a:latin typeface="Arial"/>
                  </a:rPr>
                  <a:t>Kant- </a:t>
                </a:r>
                <a:r>
                  <a:rPr lang="de-CH" dirty="0" err="1">
                    <a:solidFill>
                      <a:srgbClr val="FFFFFF"/>
                    </a:solidFill>
                    <a:latin typeface="Arial"/>
                  </a:rPr>
                  <a:t>bewegungen</a:t>
                </a:r>
                <a:endParaRPr lang="de-CH" dirty="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09" name="Abgerundetes Rechteck 108"/>
              <p:cNvSpPr/>
              <p:nvPr/>
            </p:nvSpPr>
            <p:spPr>
              <a:xfrm>
                <a:off x="3635896" y="5758896"/>
                <a:ext cx="1872208" cy="793761"/>
              </a:xfrm>
              <a:prstGeom prst="roundRect">
                <a:avLst/>
              </a:prstGeom>
              <a:solidFill>
                <a:schemeClr val="accent6">
                  <a:lumMod val="75000"/>
                </a:schemeClr>
              </a:solidFill>
              <a:effectLst>
                <a:outerShdw blurRad="50800" dist="50800" dir="5400000" algn="ctr" rotWithShape="0">
                  <a:schemeClr val="accent6">
                    <a:lumMod val="50000"/>
                    <a:alpha val="85000"/>
                  </a:scheme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de-CH" dirty="0">
                    <a:solidFill>
                      <a:srgbClr val="FFFFFF"/>
                    </a:solidFill>
                    <a:latin typeface="Arial"/>
                  </a:rPr>
                  <a:t>Dreh-bewegungen</a:t>
                </a:r>
              </a:p>
            </p:txBody>
          </p:sp>
        </p:grpSp>
        <p:sp>
          <p:nvSpPr>
            <p:cNvPr id="2" name="Rechteck 1"/>
            <p:cNvSpPr/>
            <p:nvPr/>
          </p:nvSpPr>
          <p:spPr>
            <a:xfrm>
              <a:off x="3148749" y="1124744"/>
              <a:ext cx="2935419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sz="2400" b="1" dirty="0">
                  <a:ln w="11430"/>
                  <a:gradFill>
                    <a:gsLst>
                      <a:gs pos="0">
                        <a:srgbClr val="333399">
                          <a:tint val="70000"/>
                          <a:satMod val="245000"/>
                        </a:srgbClr>
                      </a:gs>
                      <a:gs pos="75000">
                        <a:srgbClr val="333399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333399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Arial" charset="0"/>
                </a:rPr>
                <a:t>Hauptbewegungen</a:t>
              </a:r>
            </a:p>
          </p:txBody>
        </p:sp>
      </p:grpSp>
      <p:grpSp>
        <p:nvGrpSpPr>
          <p:cNvPr id="39" name="Gruppieren 38"/>
          <p:cNvGrpSpPr/>
          <p:nvPr/>
        </p:nvGrpSpPr>
        <p:grpSpPr>
          <a:xfrm>
            <a:off x="2406020" y="1025424"/>
            <a:ext cx="7504817" cy="5499920"/>
            <a:chOff x="893609" y="1052737"/>
            <a:chExt cx="7504817" cy="5499920"/>
          </a:xfrm>
        </p:grpSpPr>
        <p:sp>
          <p:nvSpPr>
            <p:cNvPr id="40" name="Ellipse 39"/>
            <p:cNvSpPr/>
            <p:nvPr/>
          </p:nvSpPr>
          <p:spPr>
            <a:xfrm>
              <a:off x="1609670" y="1052737"/>
              <a:ext cx="5847651" cy="5004556"/>
            </a:xfrm>
            <a:prstGeom prst="ellipse">
              <a:avLst/>
            </a:prstGeom>
            <a:solidFill>
              <a:schemeClr val="accent6">
                <a:lumMod val="40000"/>
                <a:lumOff val="60000"/>
                <a:alpha val="61000"/>
              </a:schemeClr>
            </a:solidFill>
            <a:ln w="7302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de-CH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41" name="Ellipse 40"/>
            <p:cNvSpPr/>
            <p:nvPr/>
          </p:nvSpPr>
          <p:spPr>
            <a:xfrm>
              <a:off x="2123728" y="1586408"/>
              <a:ext cx="4896544" cy="4074839"/>
            </a:xfrm>
            <a:prstGeom prst="ellipse">
              <a:avLst/>
            </a:prstGeom>
            <a:solidFill>
              <a:srgbClr val="FFFF99">
                <a:alpha val="42000"/>
              </a:srgbClr>
            </a:solidFill>
            <a:ln w="7302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de-CH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42" name="Abgerundetes Rechteck 41"/>
            <p:cNvSpPr/>
            <p:nvPr/>
          </p:nvSpPr>
          <p:spPr>
            <a:xfrm>
              <a:off x="6526218" y="2780928"/>
              <a:ext cx="1872208" cy="793761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effectLst>
              <a:outerShdw blurRad="50800" dist="50800" dir="5400000" algn="ctr" rotWithShape="0">
                <a:schemeClr val="accent6">
                  <a:lumMod val="50000"/>
                  <a:alpha val="85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de-CH" dirty="0">
                  <a:solidFill>
                    <a:srgbClr val="FFFFFF"/>
                  </a:solidFill>
                  <a:latin typeface="Arial"/>
                </a:rPr>
                <a:t>KSP- </a:t>
              </a:r>
              <a:r>
                <a:rPr lang="de-CH" dirty="0" err="1">
                  <a:solidFill>
                    <a:srgbClr val="FFFFFF"/>
                  </a:solidFill>
                  <a:latin typeface="Arial"/>
                </a:rPr>
                <a:t>verlagerungen</a:t>
              </a:r>
              <a:endParaRPr lang="de-CH" dirty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43" name="Abgerundetes Rechteck 42"/>
            <p:cNvSpPr/>
            <p:nvPr/>
          </p:nvSpPr>
          <p:spPr>
            <a:xfrm>
              <a:off x="893609" y="2635239"/>
              <a:ext cx="1872208" cy="793761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effectLst>
              <a:outerShdw blurRad="50800" dist="50800" dir="5400000" algn="ctr" rotWithShape="0">
                <a:schemeClr val="accent6">
                  <a:lumMod val="50000"/>
                  <a:alpha val="85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de-CH" dirty="0">
                  <a:solidFill>
                    <a:srgbClr val="FFFFFF"/>
                  </a:solidFill>
                  <a:latin typeface="Arial"/>
                </a:rPr>
                <a:t>Kant- </a:t>
              </a:r>
              <a:r>
                <a:rPr lang="de-CH" dirty="0" err="1">
                  <a:solidFill>
                    <a:srgbClr val="FFFFFF"/>
                  </a:solidFill>
                  <a:latin typeface="Arial"/>
                </a:rPr>
                <a:t>bewegungen</a:t>
              </a:r>
              <a:endParaRPr lang="de-CH" dirty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44" name="Abgerundetes Rechteck 43"/>
            <p:cNvSpPr/>
            <p:nvPr/>
          </p:nvSpPr>
          <p:spPr>
            <a:xfrm>
              <a:off x="3635896" y="5758896"/>
              <a:ext cx="1872208" cy="793761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effectLst>
              <a:outerShdw blurRad="50800" dist="50800" dir="5400000" algn="ctr" rotWithShape="0">
                <a:schemeClr val="accent6">
                  <a:lumMod val="50000"/>
                  <a:alpha val="85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de-CH" dirty="0">
                  <a:solidFill>
                    <a:srgbClr val="FFFFFF"/>
                  </a:solidFill>
                  <a:latin typeface="Arial"/>
                </a:rPr>
                <a:t>Dreh-bewegungen</a:t>
              </a:r>
            </a:p>
          </p:txBody>
        </p:sp>
        <p:sp>
          <p:nvSpPr>
            <p:cNvPr id="45" name="Rechteck 44"/>
            <p:cNvSpPr/>
            <p:nvPr/>
          </p:nvSpPr>
          <p:spPr>
            <a:xfrm>
              <a:off x="3148749" y="1124744"/>
              <a:ext cx="2935419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sz="2400" b="1" dirty="0">
                  <a:ln w="11430"/>
                  <a:gradFill>
                    <a:gsLst>
                      <a:gs pos="0">
                        <a:srgbClr val="333399">
                          <a:tint val="70000"/>
                          <a:satMod val="245000"/>
                        </a:srgbClr>
                      </a:gs>
                      <a:gs pos="75000">
                        <a:srgbClr val="333399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333399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Arial" charset="0"/>
                </a:rPr>
                <a:t>Hauptbewegungen</a:t>
              </a:r>
            </a:p>
          </p:txBody>
        </p:sp>
        <p:sp>
          <p:nvSpPr>
            <p:cNvPr id="46" name="Rechteck 45"/>
            <p:cNvSpPr/>
            <p:nvPr/>
          </p:nvSpPr>
          <p:spPr>
            <a:xfrm>
              <a:off x="3616682" y="4902259"/>
              <a:ext cx="2013693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sz="2400" b="1" dirty="0">
                  <a:ln w="11430"/>
                  <a:solidFill>
                    <a:srgbClr val="FFC000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Arial" charset="0"/>
                </a:rPr>
                <a:t>Bewegungs-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sz="2400" b="1" dirty="0" err="1">
                  <a:ln w="11430"/>
                  <a:solidFill>
                    <a:srgbClr val="FFC000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Arial" charset="0"/>
                </a:rPr>
                <a:t>spielräume</a:t>
              </a:r>
              <a:endParaRPr lang="de-DE" sz="2400" b="1" dirty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7" name="Abgerundetes Rechteck 46"/>
            <p:cNvSpPr/>
            <p:nvPr/>
          </p:nvSpPr>
          <p:spPr>
            <a:xfrm>
              <a:off x="6228184" y="4221088"/>
              <a:ext cx="1080120" cy="360040"/>
            </a:xfrm>
            <a:prstGeom prst="roundRect">
              <a:avLst/>
            </a:prstGeom>
            <a:solidFill>
              <a:srgbClr val="FF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de-CH" sz="1600" b="1" dirty="0">
                  <a:solidFill>
                    <a:srgbClr val="FFFFFF"/>
                  </a:solidFill>
                  <a:latin typeface="Arial"/>
                </a:rPr>
                <a:t>Dynamik</a:t>
              </a:r>
            </a:p>
          </p:txBody>
        </p:sp>
        <p:sp>
          <p:nvSpPr>
            <p:cNvPr id="48" name="Abgerundetes Rechteck 47"/>
            <p:cNvSpPr/>
            <p:nvPr/>
          </p:nvSpPr>
          <p:spPr>
            <a:xfrm>
              <a:off x="5446098" y="1916832"/>
              <a:ext cx="1080120" cy="360040"/>
            </a:xfrm>
            <a:prstGeom prst="roundRect">
              <a:avLst/>
            </a:prstGeom>
            <a:solidFill>
              <a:srgbClr val="FF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de-CH" sz="1600" b="1" dirty="0">
                  <a:solidFill>
                    <a:srgbClr val="FFFFFF"/>
                  </a:solidFill>
                  <a:latin typeface="Arial"/>
                </a:rPr>
                <a:t>Umfang</a:t>
              </a:r>
            </a:p>
          </p:txBody>
        </p:sp>
        <p:sp>
          <p:nvSpPr>
            <p:cNvPr id="49" name="Abgerundetes Rechteck 48"/>
            <p:cNvSpPr/>
            <p:nvPr/>
          </p:nvSpPr>
          <p:spPr>
            <a:xfrm>
              <a:off x="2784718" y="1889212"/>
              <a:ext cx="1080120" cy="360040"/>
            </a:xfrm>
            <a:prstGeom prst="roundRect">
              <a:avLst/>
            </a:prstGeom>
            <a:solidFill>
              <a:srgbClr val="FF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de-CH" sz="1600" b="1" dirty="0">
                  <a:solidFill>
                    <a:srgbClr val="FFFFFF"/>
                  </a:solidFill>
                  <a:latin typeface="Arial"/>
                </a:rPr>
                <a:t>Timing</a:t>
              </a:r>
            </a:p>
          </p:txBody>
        </p:sp>
        <p:sp>
          <p:nvSpPr>
            <p:cNvPr id="50" name="Abgerundetes Rechteck 49"/>
            <p:cNvSpPr/>
            <p:nvPr/>
          </p:nvSpPr>
          <p:spPr>
            <a:xfrm>
              <a:off x="2211834" y="4221088"/>
              <a:ext cx="1112943" cy="360040"/>
            </a:xfrm>
            <a:prstGeom prst="roundRect">
              <a:avLst/>
            </a:prstGeom>
            <a:solidFill>
              <a:srgbClr val="FF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de-CH" sz="1600" b="1" dirty="0">
                  <a:solidFill>
                    <a:srgbClr val="FFFFFF"/>
                  </a:solidFill>
                  <a:latin typeface="Arial"/>
                </a:rPr>
                <a:t>Richtung</a:t>
              </a:r>
            </a:p>
          </p:txBody>
        </p:sp>
      </p:grpSp>
      <p:grpSp>
        <p:nvGrpSpPr>
          <p:cNvPr id="51" name="Gruppieren 50"/>
          <p:cNvGrpSpPr/>
          <p:nvPr/>
        </p:nvGrpSpPr>
        <p:grpSpPr>
          <a:xfrm>
            <a:off x="4582244" y="2204865"/>
            <a:ext cx="3312368" cy="2738813"/>
            <a:chOff x="3059832" y="2204864"/>
            <a:chExt cx="3312368" cy="2738813"/>
          </a:xfrm>
        </p:grpSpPr>
        <p:sp>
          <p:nvSpPr>
            <p:cNvPr id="52" name="Ellipse 51"/>
            <p:cNvSpPr/>
            <p:nvPr/>
          </p:nvSpPr>
          <p:spPr>
            <a:xfrm>
              <a:off x="3059832" y="2249252"/>
              <a:ext cx="3312368" cy="2547900"/>
            </a:xfrm>
            <a:prstGeom prst="ellipse">
              <a:avLst/>
            </a:prstGeom>
            <a:solidFill>
              <a:srgbClr val="92D050">
                <a:alpha val="23000"/>
              </a:srgbClr>
            </a:solidFill>
            <a:ln w="69850">
              <a:solidFill>
                <a:srgbClr val="00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de-CH" dirty="0">
                  <a:solidFill>
                    <a:srgbClr val="000000"/>
                  </a:solidFill>
                  <a:latin typeface="Arial"/>
                </a:rPr>
                <a:t>Regulation von Gleichgewicht, Kontrolle von Tempo und Richtung</a:t>
              </a:r>
            </a:p>
          </p:txBody>
        </p:sp>
        <p:sp>
          <p:nvSpPr>
            <p:cNvPr id="53" name="Rechteck 52"/>
            <p:cNvSpPr/>
            <p:nvPr/>
          </p:nvSpPr>
          <p:spPr>
            <a:xfrm>
              <a:off x="4283968" y="2204864"/>
              <a:ext cx="713658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sz="2400" b="1" dirty="0">
                  <a:ln w="11430"/>
                  <a:solidFill>
                    <a:srgbClr val="006600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Arial" charset="0"/>
                </a:rPr>
                <a:t>Ziel</a:t>
              </a:r>
            </a:p>
          </p:txBody>
        </p:sp>
        <p:sp>
          <p:nvSpPr>
            <p:cNvPr id="54" name="Abgerundetes Rechteck 53"/>
            <p:cNvSpPr/>
            <p:nvPr/>
          </p:nvSpPr>
          <p:spPr>
            <a:xfrm>
              <a:off x="5292080" y="2492896"/>
              <a:ext cx="936104" cy="542569"/>
            </a:xfrm>
            <a:prstGeom prst="roundRect">
              <a:avLst/>
            </a:prstGeom>
            <a:solidFill>
              <a:srgbClr val="00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de-CH" sz="1400" b="1" dirty="0">
                  <a:solidFill>
                    <a:srgbClr val="FFFFFF"/>
                  </a:solidFill>
                  <a:latin typeface="Arial"/>
                </a:rPr>
                <a:t>Druck erhöhen</a:t>
              </a:r>
            </a:p>
          </p:txBody>
        </p:sp>
        <p:sp>
          <p:nvSpPr>
            <p:cNvPr id="55" name="Abgerundetes Rechteck 54"/>
            <p:cNvSpPr/>
            <p:nvPr/>
          </p:nvSpPr>
          <p:spPr>
            <a:xfrm>
              <a:off x="3063834" y="2509643"/>
              <a:ext cx="936104" cy="542569"/>
            </a:xfrm>
            <a:prstGeom prst="roundRect">
              <a:avLst/>
            </a:prstGeom>
            <a:solidFill>
              <a:srgbClr val="00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de-CH" sz="1400" b="1" dirty="0">
                  <a:solidFill>
                    <a:srgbClr val="FFFFFF"/>
                  </a:solidFill>
                  <a:latin typeface="Arial"/>
                </a:rPr>
                <a:t>Druck </a:t>
              </a:r>
              <a:r>
                <a:rPr lang="de-CH" sz="1400" b="1" dirty="0" err="1">
                  <a:solidFill>
                    <a:srgbClr val="FFFFFF"/>
                  </a:solidFill>
                  <a:latin typeface="Arial"/>
                </a:rPr>
                <a:t>aufbau</a:t>
              </a:r>
              <a:endParaRPr lang="de-CH" sz="1400" b="1" dirty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56" name="Abgerundetes Rechteck 55"/>
            <p:cNvSpPr/>
            <p:nvPr/>
          </p:nvSpPr>
          <p:spPr>
            <a:xfrm>
              <a:off x="4172745" y="4401108"/>
              <a:ext cx="936104" cy="542569"/>
            </a:xfrm>
            <a:prstGeom prst="roundRect">
              <a:avLst/>
            </a:prstGeom>
            <a:solidFill>
              <a:srgbClr val="00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de-CH" sz="1400" b="1" dirty="0">
                  <a:solidFill>
                    <a:srgbClr val="FFFFFF"/>
                  </a:solidFill>
                  <a:latin typeface="Arial"/>
                </a:rPr>
                <a:t>Druck nutzen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3197683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9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1897" y="980729"/>
            <a:ext cx="9108895" cy="5719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hteck 1"/>
          <p:cNvSpPr/>
          <p:nvPr/>
        </p:nvSpPr>
        <p:spPr>
          <a:xfrm>
            <a:off x="1629916" y="188641"/>
            <a:ext cx="433926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CH" sz="3200" b="1" dirty="0">
                <a:solidFill>
                  <a:srgbClr val="FF0000"/>
                </a:solidFill>
                <a:latin typeface="Calibri"/>
              </a:rPr>
              <a:t>Optimales Kurvenfahren</a:t>
            </a:r>
          </a:p>
        </p:txBody>
      </p:sp>
      <p:sp>
        <p:nvSpPr>
          <p:cNvPr id="3" name="Rechteck 2"/>
          <p:cNvSpPr/>
          <p:nvPr/>
        </p:nvSpPr>
        <p:spPr>
          <a:xfrm>
            <a:off x="1522412" y="980728"/>
            <a:ext cx="6156176" cy="9361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372970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1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de-DE" dirty="0"/>
              <a:t>Besprechungspunkte</a:t>
            </a:r>
          </a:p>
        </p:txBody>
      </p:sp>
      <p:sp>
        <p:nvSpPr>
          <p:cNvPr id="14" name="Inhaltsplatzhalter 13"/>
          <p:cNvSpPr>
            <a:spLocks noGrp="1"/>
          </p:cNvSpPr>
          <p:nvPr>
            <p:ph idx="1"/>
          </p:nvPr>
        </p:nvSpPr>
        <p:spPr>
          <a:xfrm>
            <a:off x="1593436" y="1600200"/>
            <a:ext cx="9782801" cy="5141168"/>
          </a:xfrm>
        </p:spPr>
        <p:txBody>
          <a:bodyPr rtlCol="0">
            <a:normAutofit fontScale="85000" lnSpcReduction="20000"/>
          </a:bodyPr>
          <a:lstStyle/>
          <a:p>
            <a:pPr marL="0" indent="0">
              <a:buNone/>
            </a:pPr>
            <a:r>
              <a:rPr lang="de-DE" dirty="0"/>
              <a:t>Trainingsorte</a:t>
            </a:r>
          </a:p>
          <a:p>
            <a:pPr marL="0" lvl="0" indent="0" rtl="0">
              <a:buNone/>
            </a:pPr>
            <a:r>
              <a:rPr lang="de-DE" dirty="0"/>
              <a:t>Trainingsmaterial (Stangen, Bohrmaschinen..)</a:t>
            </a:r>
          </a:p>
          <a:p>
            <a:pPr marL="0" lvl="0" indent="0" rtl="0">
              <a:buNone/>
            </a:pPr>
            <a:r>
              <a:rPr lang="de-DE" dirty="0"/>
              <a:t>Wer kann Training geben</a:t>
            </a:r>
          </a:p>
          <a:p>
            <a:pPr marL="0" lvl="0" indent="0" rtl="0">
              <a:buNone/>
            </a:pPr>
            <a:r>
              <a:rPr lang="de-DE" dirty="0"/>
              <a:t>	Trainer &amp; Qualifikation</a:t>
            </a:r>
          </a:p>
          <a:p>
            <a:pPr marL="0" lvl="0" indent="0" rtl="0">
              <a:buNone/>
            </a:pPr>
            <a:r>
              <a:rPr lang="de-DE" dirty="0"/>
              <a:t>Wann können wir Training anbieten</a:t>
            </a:r>
          </a:p>
          <a:p>
            <a:pPr marL="0" lvl="0" indent="0" rtl="0">
              <a:buNone/>
            </a:pPr>
            <a:r>
              <a:rPr lang="de-DE" dirty="0"/>
              <a:t>Altersgerechtes Training?</a:t>
            </a:r>
          </a:p>
          <a:p>
            <a:pPr marL="0" lvl="0" indent="0" rtl="0">
              <a:buNone/>
            </a:pPr>
            <a:r>
              <a:rPr lang="de-DE" dirty="0"/>
              <a:t>Wichtig Regelmäßiges Training</a:t>
            </a:r>
          </a:p>
          <a:p>
            <a:pPr marL="0" indent="0">
              <a:buNone/>
            </a:pPr>
            <a:r>
              <a:rPr lang="de-DE" dirty="0"/>
              <a:t>Planung der Training (Kadermanager)</a:t>
            </a:r>
          </a:p>
          <a:p>
            <a:pPr marL="0" lvl="0" indent="0" rtl="0">
              <a:buNone/>
            </a:pPr>
            <a:r>
              <a:rPr lang="de-DE" dirty="0"/>
              <a:t>Abrechnung der Training</a:t>
            </a:r>
          </a:p>
          <a:p>
            <a:pPr marL="0" lvl="0" indent="0" rtl="0">
              <a:buNone/>
            </a:pPr>
            <a:r>
              <a:rPr lang="de-DE" dirty="0"/>
              <a:t>Weitere Trainings an Feiertagen / Ferien</a:t>
            </a:r>
          </a:p>
          <a:p>
            <a:pPr marL="0" indent="0">
              <a:buNone/>
            </a:pPr>
            <a:r>
              <a:rPr lang="de-DE" dirty="0"/>
              <a:t>Rennbetreuung</a:t>
            </a:r>
          </a:p>
          <a:p>
            <a:pPr marL="0" indent="0">
              <a:buNone/>
            </a:pPr>
            <a:r>
              <a:rPr lang="de-DE" dirty="0"/>
              <a:t>Trainer-Vorbereitung (Abstimmung)</a:t>
            </a:r>
          </a:p>
          <a:p>
            <a:pPr marL="0" lvl="0" indent="0" rtl="0">
              <a:buNone/>
            </a:pPr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7529" y="1"/>
            <a:ext cx="1971296" cy="1268760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10469645" y="6093296"/>
            <a:ext cx="1276311" cy="369332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none" rtlCol="0" anchor="ctr" anchorCtr="1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Nov. 2017</a:t>
            </a:r>
          </a:p>
        </p:txBody>
      </p:sp>
    </p:spTree>
    <p:extLst>
      <p:ext uri="{BB962C8B-B14F-4D97-AF65-F5344CB8AC3E}">
        <p14:creationId xmlns:p14="http://schemas.microsoft.com/office/powerpoint/2010/main" val="3561498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412" y="504056"/>
            <a:ext cx="9065217" cy="6381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4654252" y="4355812"/>
            <a:ext cx="2336024" cy="36933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de-CH" dirty="0">
                <a:solidFill>
                  <a:prstClr val="white"/>
                </a:solidFill>
                <a:latin typeface="Calibri"/>
              </a:rPr>
              <a:t>Mobilität auf Stabilität</a:t>
            </a:r>
          </a:p>
        </p:txBody>
      </p:sp>
    </p:spTree>
    <p:extLst>
      <p:ext uri="{BB962C8B-B14F-4D97-AF65-F5344CB8AC3E}">
        <p14:creationId xmlns:p14="http://schemas.microsoft.com/office/powerpoint/2010/main" val="31434596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7908" y="1177628"/>
            <a:ext cx="8782050" cy="541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hteck 2"/>
          <p:cNvSpPr/>
          <p:nvPr/>
        </p:nvSpPr>
        <p:spPr>
          <a:xfrm>
            <a:off x="1629916" y="188641"/>
            <a:ext cx="370627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CH" sz="3200" b="1" dirty="0">
                <a:solidFill>
                  <a:srgbClr val="FF0000"/>
                </a:solidFill>
                <a:latin typeface="Calibri"/>
              </a:rPr>
              <a:t>Hohe Steuerqualität </a:t>
            </a:r>
          </a:p>
        </p:txBody>
      </p:sp>
    </p:spTree>
    <p:extLst>
      <p:ext uri="{BB962C8B-B14F-4D97-AF65-F5344CB8AC3E}">
        <p14:creationId xmlns:p14="http://schemas.microsoft.com/office/powerpoint/2010/main" val="19961711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2912" y="1435944"/>
            <a:ext cx="8763000" cy="530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hteck 1"/>
          <p:cNvSpPr/>
          <p:nvPr/>
        </p:nvSpPr>
        <p:spPr>
          <a:xfrm>
            <a:off x="2061964" y="2780928"/>
            <a:ext cx="2664296" cy="19442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1629916" y="188641"/>
            <a:ext cx="370627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CH" sz="3200" b="1" dirty="0">
                <a:solidFill>
                  <a:srgbClr val="FF0000"/>
                </a:solidFill>
                <a:latin typeface="Calibri"/>
              </a:rPr>
              <a:t>Hohe Steuerqualität </a:t>
            </a:r>
          </a:p>
        </p:txBody>
      </p:sp>
    </p:spTree>
    <p:extLst>
      <p:ext uri="{BB962C8B-B14F-4D97-AF65-F5344CB8AC3E}">
        <p14:creationId xmlns:p14="http://schemas.microsoft.com/office/powerpoint/2010/main" val="7953112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/>
              <a:t>Vor-Rück</a:t>
            </a:r>
            <a:r>
              <a:rPr lang="de-CH" dirty="0"/>
              <a:t> Verlagerung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905372" y="2143116"/>
            <a:ext cx="8229600" cy="4413516"/>
          </a:xfrm>
        </p:spPr>
        <p:txBody>
          <a:bodyPr wrap="square">
            <a:spAutoFit/>
          </a:bodyPr>
          <a:lstStyle/>
          <a:p>
            <a:pPr>
              <a:buNone/>
            </a:pPr>
            <a:r>
              <a:rPr lang="de-CH" sz="1200" kern="1200" dirty="0">
                <a:latin typeface="Arial" charset="0"/>
              </a:rPr>
              <a:t>Für den Skiläufer bedeutet dies, dass er </a:t>
            </a:r>
            <a:r>
              <a:rPr lang="de-CH" sz="1200" b="1" u="sng" kern="1200" dirty="0">
                <a:latin typeface="Arial" charset="0"/>
              </a:rPr>
              <a:t>zur Einleitung des Schwunges den Ski im</a:t>
            </a:r>
          </a:p>
          <a:p>
            <a:pPr>
              <a:buNone/>
            </a:pPr>
            <a:r>
              <a:rPr lang="de-CH" sz="1200" b="1" u="sng" kern="1200" dirty="0">
                <a:latin typeface="Arial" charset="0"/>
              </a:rPr>
              <a:t>vorderen Teil stärker belasten und damit durchbiegen muss</a:t>
            </a:r>
            <a:r>
              <a:rPr lang="de-CH" sz="1200" kern="1200" dirty="0">
                <a:latin typeface="Arial" charset="0"/>
              </a:rPr>
              <a:t>, wenn er schnell aus der</a:t>
            </a:r>
          </a:p>
          <a:p>
            <a:pPr>
              <a:buNone/>
            </a:pPr>
            <a:r>
              <a:rPr lang="de-CH" sz="1200" kern="1200" dirty="0">
                <a:latin typeface="Arial" charset="0"/>
              </a:rPr>
              <a:t>„Schrägfahrt“ in die </a:t>
            </a:r>
            <a:r>
              <a:rPr lang="de-CH" sz="1200" kern="1200" dirty="0" err="1">
                <a:latin typeface="Arial" charset="0"/>
              </a:rPr>
              <a:t>Falllinie</a:t>
            </a:r>
            <a:r>
              <a:rPr lang="de-CH" sz="1200" kern="1200" dirty="0">
                <a:latin typeface="Arial" charset="0"/>
              </a:rPr>
              <a:t> einfahren will. Er muss sich also </a:t>
            </a:r>
            <a:r>
              <a:rPr lang="de-CH" sz="1200" b="1" u="sng" kern="1200" dirty="0">
                <a:latin typeface="Arial" charset="0"/>
              </a:rPr>
              <a:t>aktiv in den neuen</a:t>
            </a:r>
          </a:p>
          <a:p>
            <a:pPr>
              <a:buNone/>
            </a:pPr>
            <a:r>
              <a:rPr lang="de-CH" sz="1200" b="1" u="sng" kern="1200" dirty="0">
                <a:latin typeface="Arial" charset="0"/>
              </a:rPr>
              <a:t>Schwung hineinbewegen</a:t>
            </a:r>
            <a:r>
              <a:rPr lang="de-CH" sz="1200" kern="1200" dirty="0">
                <a:latin typeface="Arial" charset="0"/>
              </a:rPr>
              <a:t>. Gleichzeitig muss er versuchen, nach dem Umkanten</a:t>
            </a:r>
          </a:p>
          <a:p>
            <a:pPr>
              <a:buNone/>
            </a:pPr>
            <a:r>
              <a:rPr lang="de-CH" sz="1200" kern="1200" dirty="0">
                <a:latin typeface="Arial" charset="0"/>
              </a:rPr>
              <a:t>einen möglichst optimalen Kantwinkel zu erzeugen. </a:t>
            </a:r>
            <a:r>
              <a:rPr lang="de-CH" sz="1200" b="1" u="sng" kern="1200" dirty="0">
                <a:latin typeface="Arial" charset="0"/>
              </a:rPr>
              <a:t>Der Kantwinkel und die</a:t>
            </a:r>
          </a:p>
          <a:p>
            <a:pPr>
              <a:buNone/>
            </a:pPr>
            <a:r>
              <a:rPr lang="de-CH" sz="1200" b="1" u="sng" kern="1200" dirty="0">
                <a:latin typeface="Arial" charset="0"/>
              </a:rPr>
              <a:t>Skibiegung bestimmen den Radius</a:t>
            </a:r>
            <a:r>
              <a:rPr lang="de-CH" sz="1200" kern="1200" dirty="0">
                <a:latin typeface="Arial" charset="0"/>
              </a:rPr>
              <a:t>, den der Ski beschreiben kann. Die Fähigkeit</a:t>
            </a:r>
          </a:p>
          <a:p>
            <a:pPr>
              <a:buNone/>
            </a:pPr>
            <a:r>
              <a:rPr lang="de-CH" sz="1200" kern="1200" dirty="0">
                <a:latin typeface="Arial" charset="0"/>
              </a:rPr>
              <a:t>des Rennläufers, den Kantwinkel zu maximieren ist für eine radikale Einleitung des</a:t>
            </a:r>
          </a:p>
          <a:p>
            <a:pPr>
              <a:buNone/>
            </a:pPr>
            <a:r>
              <a:rPr lang="de-CH" sz="1200" kern="1200" dirty="0">
                <a:latin typeface="Arial" charset="0"/>
              </a:rPr>
              <a:t>Schwunges von entscheidender Bedeutung. Je drehender der Kurs, desto wichtiger</a:t>
            </a:r>
          </a:p>
          <a:p>
            <a:pPr>
              <a:buNone/>
            </a:pPr>
            <a:r>
              <a:rPr lang="de-CH" sz="1200" kern="1200" dirty="0">
                <a:latin typeface="Arial" charset="0"/>
              </a:rPr>
              <a:t>ist diese Aktion um ohne zu driften und damit zu bremsen in die Falllinie zu</a:t>
            </a:r>
          </a:p>
          <a:p>
            <a:pPr>
              <a:buNone/>
            </a:pPr>
            <a:r>
              <a:rPr lang="de-CH" sz="1200" kern="1200" dirty="0">
                <a:latin typeface="Arial" charset="0"/>
              </a:rPr>
              <a:t>gelangen.</a:t>
            </a:r>
          </a:p>
          <a:p>
            <a:pPr marL="0" indent="0">
              <a:buNone/>
            </a:pPr>
            <a:r>
              <a:rPr lang="de-CH" sz="1200" dirty="0"/>
              <a:t>Eine zweite Möglichkeit dies zu erreichen besteht darin, die Ski quasi unbelastet in die Falllinie einzudrehen bzw. vorauszudrehen. Aktuelle Weltklasse Rennläufer</a:t>
            </a:r>
          </a:p>
          <a:p>
            <a:pPr>
              <a:buNone/>
            </a:pPr>
            <a:r>
              <a:rPr lang="de-CH" sz="1200" dirty="0"/>
              <a:t>wenden diese Technik in bestimmten Situationen häufig an. </a:t>
            </a:r>
          </a:p>
          <a:p>
            <a:pPr>
              <a:buNone/>
            </a:pPr>
            <a:r>
              <a:rPr lang="de-CH" sz="1200" dirty="0"/>
              <a:t>Um im letzten Drittel des Schwunges die Falllinie schnell wieder verlassen zu</a:t>
            </a:r>
          </a:p>
          <a:p>
            <a:pPr>
              <a:buNone/>
            </a:pPr>
            <a:r>
              <a:rPr lang="de-CH" sz="1200" dirty="0"/>
              <a:t>können und die Richtung zum nächsten Tor zu haben, ist es analog dazu</a:t>
            </a:r>
          </a:p>
          <a:p>
            <a:pPr>
              <a:buNone/>
            </a:pPr>
            <a:r>
              <a:rPr lang="de-CH" sz="1200" dirty="0"/>
              <a:t>notwendig, durch eine angepasste Verlagerung des Körperschwerpunks die</a:t>
            </a:r>
          </a:p>
          <a:p>
            <a:pPr>
              <a:buNone/>
            </a:pPr>
            <a:r>
              <a:rPr lang="de-CH" sz="1200" dirty="0"/>
              <a:t>Biegung im hinteren Teil der Ski zu verstärken. Hierzu muss der Skiläufer die</a:t>
            </a:r>
          </a:p>
          <a:p>
            <a:pPr>
              <a:buNone/>
            </a:pPr>
            <a:r>
              <a:rPr lang="de-CH" sz="1200" dirty="0"/>
              <a:t>Unterschenkel im Sprunggelenk möglichst senkrecht stellen, um den</a:t>
            </a:r>
          </a:p>
          <a:p>
            <a:pPr>
              <a:buNone/>
            </a:pPr>
            <a:r>
              <a:rPr lang="de-CH" sz="1200" dirty="0"/>
              <a:t>Kraftangriffspunkt hinter die Schuhmitte zu verlagern.</a:t>
            </a:r>
          </a:p>
          <a:p>
            <a:pPr>
              <a:buNone/>
            </a:pPr>
            <a:r>
              <a:rPr lang="de-CH" sz="1200" b="1" u="sng" dirty="0"/>
              <a:t>Achtung: kein Absitzen nach hinten!!! - Rücklage</a:t>
            </a:r>
            <a:endParaRPr lang="de-CH" sz="1200" b="1" u="sng" kern="1200" dirty="0">
              <a:latin typeface="Arial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2150" y="2143116"/>
            <a:ext cx="2928926" cy="1955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08848" y="4725144"/>
            <a:ext cx="2962228" cy="1969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hteck 4"/>
          <p:cNvSpPr/>
          <p:nvPr/>
        </p:nvSpPr>
        <p:spPr>
          <a:xfrm>
            <a:off x="66428" y="2132856"/>
            <a:ext cx="2715616" cy="1200329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r>
              <a:rPr lang="de-CH" b="1" dirty="0">
                <a:solidFill>
                  <a:schemeClr val="bg1"/>
                </a:solidFill>
                <a:latin typeface="Arial" charset="0"/>
              </a:rPr>
              <a:t>Zur Einleitung des Schwunges den Ski im</a:t>
            </a:r>
          </a:p>
          <a:p>
            <a:r>
              <a:rPr lang="de-CH" b="1" dirty="0">
                <a:solidFill>
                  <a:schemeClr val="bg1"/>
                </a:solidFill>
                <a:latin typeface="Arial" charset="0"/>
              </a:rPr>
              <a:t>vorderen Teil stärker belasten </a:t>
            </a:r>
            <a:endParaRPr lang="en-US" b="1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66428" y="3441774"/>
            <a:ext cx="2715616" cy="923330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r>
              <a:rPr lang="de-CH" b="1" dirty="0">
                <a:solidFill>
                  <a:schemeClr val="bg1"/>
                </a:solidFill>
                <a:latin typeface="Arial" charset="0"/>
              </a:rPr>
              <a:t>aktiv in den neuen</a:t>
            </a:r>
          </a:p>
          <a:p>
            <a:r>
              <a:rPr lang="de-CH" b="1" dirty="0">
                <a:solidFill>
                  <a:schemeClr val="bg1"/>
                </a:solidFill>
                <a:latin typeface="Arial" charset="0"/>
              </a:rPr>
              <a:t>Schwung hineinbewegen.</a:t>
            </a:r>
            <a:endParaRPr lang="en-US" b="1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45740" y="4437112"/>
            <a:ext cx="2715616" cy="923330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>
              <a:buNone/>
            </a:pPr>
            <a:r>
              <a:rPr lang="de-CH" b="1" dirty="0">
                <a:solidFill>
                  <a:schemeClr val="bg1"/>
                </a:solidFill>
                <a:latin typeface="Arial" charset="0"/>
              </a:rPr>
              <a:t>Der Kantwinkel und die</a:t>
            </a:r>
          </a:p>
          <a:p>
            <a:pPr>
              <a:buNone/>
            </a:pPr>
            <a:r>
              <a:rPr lang="de-CH" b="1" dirty="0">
                <a:solidFill>
                  <a:schemeClr val="bg1"/>
                </a:solidFill>
                <a:latin typeface="Arial" charset="0"/>
              </a:rPr>
              <a:t>Skibiegung bestimmen den Radius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Rechteck 10"/>
          <p:cNvSpPr/>
          <p:nvPr/>
        </p:nvSpPr>
        <p:spPr>
          <a:xfrm>
            <a:off x="57204" y="5445224"/>
            <a:ext cx="2715616" cy="1323439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>
              <a:buNone/>
            </a:pPr>
            <a:r>
              <a:rPr lang="de-CH" sz="1600" dirty="0">
                <a:solidFill>
                  <a:schemeClr val="bg1"/>
                </a:solidFill>
                <a:latin typeface="Arial" charset="0"/>
              </a:rPr>
              <a:t>den Kantwinkel zu maximieren ist für eine radikale Einleitung des Schwunges von entscheidender Bedeutung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4893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184"/>
          <a:stretch/>
        </p:blipFill>
        <p:spPr bwMode="auto">
          <a:xfrm>
            <a:off x="1731962" y="908720"/>
            <a:ext cx="8724900" cy="4746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1522412" y="5661248"/>
            <a:ext cx="9144000" cy="107721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CH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Geschnittener Schwung nur bei optimalem Timing der Vor- Rück – Bewegung möglich!!!</a:t>
            </a:r>
          </a:p>
        </p:txBody>
      </p:sp>
      <p:sp>
        <p:nvSpPr>
          <p:cNvPr id="5" name="Rechteck 4"/>
          <p:cNvSpPr/>
          <p:nvPr/>
        </p:nvSpPr>
        <p:spPr>
          <a:xfrm>
            <a:off x="1629916" y="188641"/>
            <a:ext cx="370627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CH" sz="3200" b="1" dirty="0">
                <a:solidFill>
                  <a:srgbClr val="FF0000"/>
                </a:solidFill>
                <a:latin typeface="Calibri"/>
              </a:rPr>
              <a:t>Hohe Steuerqualität </a:t>
            </a:r>
          </a:p>
        </p:txBody>
      </p:sp>
    </p:spTree>
    <p:extLst>
      <p:ext uri="{BB962C8B-B14F-4D97-AF65-F5344CB8AC3E}">
        <p14:creationId xmlns:p14="http://schemas.microsoft.com/office/powerpoint/2010/main" val="2638171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1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 cstate="print"/>
          <a:srcRect t="3575"/>
          <a:stretch>
            <a:fillRect/>
          </a:stretch>
        </p:blipFill>
        <p:spPr bwMode="auto">
          <a:xfrm>
            <a:off x="3717958" y="2071678"/>
            <a:ext cx="6948487" cy="4722812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sp>
        <p:nvSpPr>
          <p:cNvPr id="5" name="Titel 1"/>
          <p:cNvSpPr>
            <a:spLocks noGrp="1"/>
          </p:cNvSpPr>
          <p:nvPr>
            <p:ph type="title"/>
          </p:nvPr>
        </p:nvSpPr>
        <p:spPr>
          <a:xfrm>
            <a:off x="1917948" y="928678"/>
            <a:ext cx="6900882" cy="1143000"/>
          </a:xfrm>
        </p:spPr>
        <p:txBody>
          <a:bodyPr/>
          <a:lstStyle/>
          <a:p>
            <a:r>
              <a:rPr lang="de-CH" dirty="0" err="1"/>
              <a:t>Vor-Rück</a:t>
            </a:r>
            <a:r>
              <a:rPr lang="de-CH" dirty="0"/>
              <a:t> Verlagerung</a:t>
            </a:r>
          </a:p>
        </p:txBody>
      </p:sp>
      <p:sp>
        <p:nvSpPr>
          <p:cNvPr id="6" name="Rechteck 5"/>
          <p:cNvSpPr/>
          <p:nvPr/>
        </p:nvSpPr>
        <p:spPr>
          <a:xfrm>
            <a:off x="1629916" y="188641"/>
            <a:ext cx="370627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CH" sz="3200" b="1" dirty="0">
                <a:solidFill>
                  <a:srgbClr val="FF0000"/>
                </a:solidFill>
                <a:latin typeface="Calibri"/>
              </a:rPr>
              <a:t>Hohe Steuerqualität </a:t>
            </a:r>
          </a:p>
        </p:txBody>
      </p:sp>
    </p:spTree>
    <p:extLst>
      <p:ext uri="{BB962C8B-B14F-4D97-AF65-F5344CB8AC3E}">
        <p14:creationId xmlns:p14="http://schemas.microsoft.com/office/powerpoint/2010/main" val="3101471796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bgerundetes Rechteck 1"/>
          <p:cNvSpPr/>
          <p:nvPr/>
        </p:nvSpPr>
        <p:spPr>
          <a:xfrm>
            <a:off x="477788" y="260648"/>
            <a:ext cx="2376264" cy="6480720"/>
          </a:xfrm>
          <a:prstGeom prst="roundRect">
            <a:avLst>
              <a:gd name="adj" fmla="val 7073"/>
            </a:avLst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000" b="1" dirty="0" err="1"/>
              <a:t>Übungssammlung</a:t>
            </a:r>
            <a:endParaRPr lang="en-US" sz="2000" b="1" dirty="0"/>
          </a:p>
        </p:txBody>
      </p:sp>
      <p:grpSp>
        <p:nvGrpSpPr>
          <p:cNvPr id="3" name="Gruppieren 2"/>
          <p:cNvGrpSpPr/>
          <p:nvPr/>
        </p:nvGrpSpPr>
        <p:grpSpPr>
          <a:xfrm>
            <a:off x="220735" y="3193627"/>
            <a:ext cx="10122149" cy="3511441"/>
            <a:chOff x="344274" y="3193627"/>
            <a:chExt cx="10122149" cy="3511441"/>
          </a:xfrm>
        </p:grpSpPr>
        <p:sp>
          <p:nvSpPr>
            <p:cNvPr id="11" name="Gleichschenkliges Dreieck 10"/>
            <p:cNvSpPr/>
            <p:nvPr/>
          </p:nvSpPr>
          <p:spPr>
            <a:xfrm rot="4780754">
              <a:off x="5379039" y="1000984"/>
              <a:ext cx="2894742" cy="7280027"/>
            </a:xfrm>
            <a:prstGeom prst="triangle">
              <a:avLst>
                <a:gd name="adj" fmla="val 0"/>
              </a:avLst>
            </a:prstGeom>
            <a:solidFill>
              <a:srgbClr val="C0000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hteck 11"/>
            <p:cNvSpPr/>
            <p:nvPr/>
          </p:nvSpPr>
          <p:spPr>
            <a:xfrm>
              <a:off x="344274" y="3851238"/>
              <a:ext cx="3169823" cy="285383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" name="Gruppieren 5"/>
          <p:cNvGrpSpPr/>
          <p:nvPr/>
        </p:nvGrpSpPr>
        <p:grpSpPr>
          <a:xfrm>
            <a:off x="217673" y="764704"/>
            <a:ext cx="7676939" cy="2952328"/>
            <a:chOff x="217673" y="764704"/>
            <a:chExt cx="7676939" cy="3096344"/>
          </a:xfrm>
          <a:solidFill>
            <a:schemeClr val="accent3">
              <a:lumMod val="75000"/>
            </a:schemeClr>
          </a:solidFill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</p:grpSpPr>
        <p:sp>
          <p:nvSpPr>
            <p:cNvPr id="4" name="Gleichschenkliges Dreieck 3"/>
            <p:cNvSpPr/>
            <p:nvPr/>
          </p:nvSpPr>
          <p:spPr>
            <a:xfrm rot="5400000">
              <a:off x="3970176" y="-63388"/>
              <a:ext cx="3096344" cy="4752528"/>
            </a:xfrm>
            <a:prstGeom prst="triangle">
              <a:avLst>
                <a:gd name="adj" fmla="val 34846"/>
              </a:avLst>
            </a:prstGeom>
            <a:grp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hteck 4"/>
            <p:cNvSpPr/>
            <p:nvPr/>
          </p:nvSpPr>
          <p:spPr>
            <a:xfrm>
              <a:off x="217673" y="764704"/>
              <a:ext cx="2924411" cy="3096344"/>
            </a:xfrm>
            <a:prstGeom prst="rect">
              <a:avLst/>
            </a:prstGeom>
            <a:grp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 cstate="print"/>
          <a:srcRect l="1512"/>
          <a:stretch>
            <a:fillRect/>
          </a:stretch>
        </p:blipFill>
        <p:spPr bwMode="auto">
          <a:xfrm>
            <a:off x="5566990" y="548680"/>
            <a:ext cx="6200775" cy="607060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sp>
        <p:nvSpPr>
          <p:cNvPr id="7" name="Textfeld 6"/>
          <p:cNvSpPr txBox="1"/>
          <p:nvPr/>
        </p:nvSpPr>
        <p:spPr>
          <a:xfrm>
            <a:off x="333772" y="764704"/>
            <a:ext cx="265979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de-CH" dirty="0">
                <a:solidFill>
                  <a:schemeClr val="bg1"/>
                </a:solidFill>
              </a:rPr>
              <a:t>Zum Wechsel VORNE in Hände klatschen</a:t>
            </a:r>
          </a:p>
          <a:p>
            <a:pPr marL="285750" indent="-285750">
              <a:buFontTx/>
              <a:buChar char="-"/>
            </a:pPr>
            <a:r>
              <a:rPr lang="de-CH" dirty="0">
                <a:solidFill>
                  <a:schemeClr val="bg1"/>
                </a:solidFill>
              </a:rPr>
              <a:t>Stöcke vor dem Körper wechseln und in Aussenhand tragen</a:t>
            </a:r>
          </a:p>
          <a:p>
            <a:pPr marL="285750" indent="-285750">
              <a:buFontTx/>
              <a:buChar char="-"/>
            </a:pPr>
            <a:r>
              <a:rPr lang="de-CH" dirty="0">
                <a:solidFill>
                  <a:schemeClr val="bg1"/>
                </a:solidFill>
              </a:rPr>
              <a:t>Zum Wechsel beide Fersen </a:t>
            </a:r>
            <a:r>
              <a:rPr lang="de-CH" sz="1600" dirty="0">
                <a:solidFill>
                  <a:schemeClr val="bg1"/>
                </a:solidFill>
              </a:rPr>
              <a:t>zurück</a:t>
            </a:r>
            <a:r>
              <a:rPr lang="de-CH" dirty="0">
                <a:solidFill>
                  <a:schemeClr val="bg1"/>
                </a:solidFill>
              </a:rPr>
              <a:t> ziehen</a:t>
            </a:r>
          </a:p>
          <a:p>
            <a:pPr marL="285750" indent="-285750">
              <a:buFontTx/>
              <a:buChar char="-"/>
            </a:pPr>
            <a:r>
              <a:rPr lang="de-CH" dirty="0">
                <a:solidFill>
                  <a:schemeClr val="bg1"/>
                </a:solidFill>
              </a:rPr>
              <a:t>Neuen </a:t>
            </a:r>
            <a:r>
              <a:rPr lang="de-CH" dirty="0" err="1">
                <a:solidFill>
                  <a:schemeClr val="bg1"/>
                </a:solidFill>
              </a:rPr>
              <a:t>Innenski</a:t>
            </a:r>
            <a:r>
              <a:rPr lang="de-CH" dirty="0">
                <a:solidFill>
                  <a:schemeClr val="bg1"/>
                </a:solidFill>
              </a:rPr>
              <a:t>  beim Wechsel hinten leicht anheben </a:t>
            </a:r>
          </a:p>
          <a:p>
            <a:pPr marL="285750" indent="-285750">
              <a:buFontTx/>
              <a:buChar char="-"/>
            </a:pPr>
            <a:endParaRPr lang="de-CH" dirty="0">
              <a:solidFill>
                <a:schemeClr val="bg1"/>
              </a:solidFill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264471" y="3806414"/>
            <a:ext cx="323765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de-CH" sz="1600" b="1" dirty="0">
                <a:solidFill>
                  <a:schemeClr val="bg1"/>
                </a:solidFill>
              </a:rPr>
              <a:t>Schweizer Kreuz (langsam)</a:t>
            </a:r>
          </a:p>
          <a:p>
            <a:pPr marL="285750" indent="-285750">
              <a:buFontTx/>
              <a:buChar char="-"/>
            </a:pPr>
            <a:r>
              <a:rPr lang="de-CH" sz="1600" b="1" dirty="0">
                <a:solidFill>
                  <a:schemeClr val="bg1"/>
                </a:solidFill>
              </a:rPr>
              <a:t>Bügelbrett</a:t>
            </a:r>
          </a:p>
          <a:p>
            <a:pPr marL="285750" indent="-285750">
              <a:buFontTx/>
              <a:buChar char="-"/>
            </a:pPr>
            <a:r>
              <a:rPr lang="de-CH" sz="1600" b="1" dirty="0" err="1">
                <a:solidFill>
                  <a:schemeClr val="bg1"/>
                </a:solidFill>
              </a:rPr>
              <a:t>Squal</a:t>
            </a:r>
            <a:endParaRPr lang="de-CH" sz="1600" b="1" dirty="0">
              <a:solidFill>
                <a:schemeClr val="bg1"/>
              </a:solidFill>
            </a:endParaRPr>
          </a:p>
          <a:p>
            <a:pPr marL="285750" indent="-285750">
              <a:buFontTx/>
              <a:buChar char="-"/>
            </a:pPr>
            <a:r>
              <a:rPr lang="de-CH" sz="1600" b="1" dirty="0">
                <a:solidFill>
                  <a:schemeClr val="bg1"/>
                </a:solidFill>
              </a:rPr>
              <a:t>Ohne Stöcke</a:t>
            </a:r>
          </a:p>
          <a:p>
            <a:pPr marL="742950" lvl="1" indent="-285750">
              <a:buFontTx/>
              <a:buChar char="-"/>
            </a:pPr>
            <a:r>
              <a:rPr lang="de-CH" sz="1600" b="1" dirty="0">
                <a:solidFill>
                  <a:schemeClr val="bg1"/>
                </a:solidFill>
              </a:rPr>
              <a:t>Hände vor dem Körper führen</a:t>
            </a:r>
          </a:p>
          <a:p>
            <a:pPr marL="742950" lvl="1" indent="-285750">
              <a:buFontTx/>
              <a:buChar char="-"/>
            </a:pPr>
            <a:r>
              <a:rPr lang="de-CH" sz="1600" b="1" dirty="0">
                <a:solidFill>
                  <a:schemeClr val="bg1"/>
                </a:solidFill>
              </a:rPr>
              <a:t>Aussenhand langsam nach unten führen</a:t>
            </a:r>
          </a:p>
          <a:p>
            <a:pPr marL="742950" lvl="1" indent="-285750">
              <a:buFontTx/>
              <a:buChar char="-"/>
            </a:pPr>
            <a:r>
              <a:rPr lang="de-CH" sz="1600" b="1" dirty="0">
                <a:solidFill>
                  <a:schemeClr val="bg1"/>
                </a:solidFill>
              </a:rPr>
              <a:t>Innenhand immer an Kopf halten – Aussenhand nach unten</a:t>
            </a:r>
          </a:p>
        </p:txBody>
      </p:sp>
    </p:spTree>
    <p:extLst>
      <p:ext uri="{BB962C8B-B14F-4D97-AF65-F5344CB8AC3E}">
        <p14:creationId xmlns:p14="http://schemas.microsoft.com/office/powerpoint/2010/main" val="2920105906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740" y="2054878"/>
            <a:ext cx="7197009" cy="4110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hteck 4"/>
          <p:cNvSpPr/>
          <p:nvPr/>
        </p:nvSpPr>
        <p:spPr>
          <a:xfrm>
            <a:off x="1629917" y="188640"/>
            <a:ext cx="4854855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CH" sz="3200" b="1" dirty="0">
                <a:solidFill>
                  <a:srgbClr val="FF0000"/>
                </a:solidFill>
              </a:rPr>
              <a:t>Kurvenfahren aus Sicht der </a:t>
            </a:r>
          </a:p>
          <a:p>
            <a:r>
              <a:rPr lang="de-CH" sz="3200" b="1" dirty="0">
                <a:solidFill>
                  <a:srgbClr val="FF0000"/>
                </a:solidFill>
              </a:rPr>
              <a:t>Biomechanik</a:t>
            </a:r>
          </a:p>
        </p:txBody>
      </p:sp>
    </p:spTree>
    <p:extLst>
      <p:ext uri="{BB962C8B-B14F-4D97-AF65-F5344CB8AC3E}">
        <p14:creationId xmlns:p14="http://schemas.microsoft.com/office/powerpoint/2010/main" val="41397940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900" y="1124745"/>
            <a:ext cx="8724900" cy="568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hteck 2"/>
          <p:cNvSpPr/>
          <p:nvPr/>
        </p:nvSpPr>
        <p:spPr>
          <a:xfrm>
            <a:off x="1629916" y="188641"/>
            <a:ext cx="70589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CH" sz="3200" b="1" dirty="0">
                <a:solidFill>
                  <a:srgbClr val="FF0000"/>
                </a:solidFill>
                <a:latin typeface="Calibri"/>
              </a:rPr>
              <a:t>Kurvenfahren aus Sicht der Biomechanik</a:t>
            </a:r>
          </a:p>
        </p:txBody>
      </p:sp>
    </p:spTree>
    <p:extLst>
      <p:ext uri="{BB962C8B-B14F-4D97-AF65-F5344CB8AC3E}">
        <p14:creationId xmlns:p14="http://schemas.microsoft.com/office/powerpoint/2010/main" val="1505246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968" y="1008460"/>
            <a:ext cx="8724900" cy="587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hteck 2"/>
          <p:cNvSpPr/>
          <p:nvPr/>
        </p:nvSpPr>
        <p:spPr>
          <a:xfrm>
            <a:off x="1629916" y="188641"/>
            <a:ext cx="70589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CH" sz="3200" b="1" dirty="0">
                <a:solidFill>
                  <a:srgbClr val="FF0000"/>
                </a:solidFill>
                <a:latin typeface="Calibri"/>
              </a:rPr>
              <a:t>Kurvenfahren aus Sicht der Biomechanik</a:t>
            </a:r>
          </a:p>
        </p:txBody>
      </p:sp>
    </p:spTree>
    <p:extLst>
      <p:ext uri="{BB962C8B-B14F-4D97-AF65-F5344CB8AC3E}">
        <p14:creationId xmlns:p14="http://schemas.microsoft.com/office/powerpoint/2010/main" val="10625428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629916" y="177801"/>
            <a:ext cx="9746321" cy="730920"/>
          </a:xfrm>
        </p:spPr>
        <p:txBody>
          <a:bodyPr rtlCol="0"/>
          <a:lstStyle/>
          <a:p>
            <a:pPr rtl="0"/>
            <a:r>
              <a:rPr lang="de-DE" dirty="0"/>
              <a:t>Trainingsorte in der Region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3"/>
          <a:srcRect t="10885"/>
          <a:stretch/>
        </p:blipFill>
        <p:spPr>
          <a:xfrm>
            <a:off x="2543706" y="1224136"/>
            <a:ext cx="9670306" cy="5661248"/>
          </a:xfrm>
          <a:prstGeom prst="rect">
            <a:avLst/>
          </a:prstGeom>
        </p:spPr>
      </p:pic>
      <p:sp>
        <p:nvSpPr>
          <p:cNvPr id="5" name="Stern mit 7 Zacken 4"/>
          <p:cNvSpPr/>
          <p:nvPr/>
        </p:nvSpPr>
        <p:spPr>
          <a:xfrm>
            <a:off x="3718148" y="4365104"/>
            <a:ext cx="1584176" cy="1368152"/>
          </a:xfrm>
          <a:prstGeom prst="star7">
            <a:avLst/>
          </a:prstGeom>
          <a:solidFill>
            <a:srgbClr val="FF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00" b="1" dirty="0" err="1">
                <a:solidFill>
                  <a:schemeClr val="bg1"/>
                </a:solidFill>
              </a:rPr>
              <a:t>Münstertal</a:t>
            </a:r>
            <a:r>
              <a:rPr lang="en-US" sz="1000" b="1" dirty="0">
                <a:solidFill>
                  <a:schemeClr val="bg1"/>
                </a:solidFill>
              </a:rPr>
              <a:t> </a:t>
            </a:r>
            <a:r>
              <a:rPr lang="en-US" sz="1400" b="1" dirty="0" err="1">
                <a:solidFill>
                  <a:schemeClr val="bg1"/>
                </a:solidFill>
              </a:rPr>
              <a:t>Wieden</a:t>
            </a:r>
            <a:endParaRPr lang="en-US" sz="1400" b="1" dirty="0">
              <a:solidFill>
                <a:schemeClr val="bg1"/>
              </a:solidFill>
            </a:endParaRPr>
          </a:p>
          <a:p>
            <a:pPr algn="ctr"/>
            <a:r>
              <a:rPr lang="en-US" sz="1000" dirty="0" err="1">
                <a:solidFill>
                  <a:schemeClr val="bg1"/>
                </a:solidFill>
              </a:rPr>
              <a:t>Heidstein</a:t>
            </a:r>
            <a:endParaRPr lang="en-US" sz="1000" dirty="0">
              <a:solidFill>
                <a:schemeClr val="bg1"/>
              </a:solidFill>
            </a:endParaRPr>
          </a:p>
          <a:p>
            <a:pPr algn="ctr"/>
            <a:r>
              <a:rPr lang="en-US" sz="1000" dirty="0" err="1">
                <a:solidFill>
                  <a:schemeClr val="bg1"/>
                </a:solidFill>
              </a:rPr>
              <a:t>Rollspitz</a:t>
            </a:r>
            <a:endParaRPr lang="en-US" sz="1000" dirty="0">
              <a:solidFill>
                <a:schemeClr val="bg1"/>
              </a:solidFill>
            </a:endParaRPr>
          </a:p>
          <a:p>
            <a:pPr algn="ctr"/>
            <a:r>
              <a:rPr lang="en-US" sz="1000" dirty="0" err="1">
                <a:solidFill>
                  <a:schemeClr val="bg1"/>
                </a:solidFill>
              </a:rPr>
              <a:t>Holzplatz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7" name="Stern mit 7 Zacken 6"/>
          <p:cNvSpPr/>
          <p:nvPr/>
        </p:nvSpPr>
        <p:spPr>
          <a:xfrm>
            <a:off x="5302324" y="2924944"/>
            <a:ext cx="1584176" cy="1296144"/>
          </a:xfrm>
          <a:prstGeom prst="star7">
            <a:avLst/>
          </a:prstGeom>
          <a:solidFill>
            <a:srgbClr val="FF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00" b="1" dirty="0" err="1">
                <a:solidFill>
                  <a:schemeClr val="bg1"/>
                </a:solidFill>
              </a:rPr>
              <a:t>Muggen-brunn</a:t>
            </a:r>
            <a:endParaRPr lang="en-US" sz="1000" b="1" dirty="0">
              <a:solidFill>
                <a:schemeClr val="bg1"/>
              </a:solidFill>
            </a:endParaRPr>
          </a:p>
          <a:p>
            <a:pPr algn="ctr"/>
            <a:r>
              <a:rPr lang="en-US" sz="1000" dirty="0" err="1">
                <a:solidFill>
                  <a:schemeClr val="bg1"/>
                </a:solidFill>
              </a:rPr>
              <a:t>Wasen</a:t>
            </a:r>
            <a:endParaRPr lang="en-US" sz="1000" dirty="0">
              <a:solidFill>
                <a:schemeClr val="bg1"/>
              </a:solidFill>
            </a:endParaRPr>
          </a:p>
          <a:p>
            <a:pPr algn="ctr"/>
            <a:r>
              <a:rPr lang="en-US" sz="1000" dirty="0" err="1">
                <a:solidFill>
                  <a:schemeClr val="bg1"/>
                </a:solidFill>
              </a:rPr>
              <a:t>Franzosen</a:t>
            </a:r>
            <a:endParaRPr lang="en-US" sz="1000" dirty="0">
              <a:solidFill>
                <a:schemeClr val="bg1"/>
              </a:solidFill>
            </a:endParaRPr>
          </a:p>
          <a:p>
            <a:pPr algn="ctr"/>
            <a:r>
              <a:rPr lang="en-US" sz="1000" dirty="0" err="1">
                <a:solidFill>
                  <a:schemeClr val="bg1"/>
                </a:solidFill>
              </a:rPr>
              <a:t>Winkel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8" name="Stern mit 7 Zacken 7"/>
          <p:cNvSpPr/>
          <p:nvPr/>
        </p:nvSpPr>
        <p:spPr>
          <a:xfrm>
            <a:off x="6501953" y="3786356"/>
            <a:ext cx="1584176" cy="1296144"/>
          </a:xfrm>
          <a:prstGeom prst="star7">
            <a:avLst/>
          </a:prstGeom>
          <a:solidFill>
            <a:srgbClr val="FF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00" b="1" dirty="0" err="1">
                <a:solidFill>
                  <a:schemeClr val="bg1"/>
                </a:solidFill>
              </a:rPr>
              <a:t>Todtnau</a:t>
            </a:r>
            <a:r>
              <a:rPr lang="en-US" sz="1000" b="1" dirty="0">
                <a:solidFill>
                  <a:schemeClr val="bg1"/>
                </a:solidFill>
              </a:rPr>
              <a:t>- berg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9" name="Stern mit 7 Zacken 8"/>
          <p:cNvSpPr/>
          <p:nvPr/>
        </p:nvSpPr>
        <p:spPr>
          <a:xfrm>
            <a:off x="8182644" y="5524128"/>
            <a:ext cx="1584176" cy="1296144"/>
          </a:xfrm>
          <a:prstGeom prst="star7">
            <a:avLst/>
          </a:prstGeom>
          <a:solidFill>
            <a:srgbClr val="FF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00" b="1" dirty="0" err="1">
                <a:solidFill>
                  <a:schemeClr val="bg1"/>
                </a:solidFill>
              </a:rPr>
              <a:t>Bernau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10" name="Stern mit 7 Zacken 9"/>
          <p:cNvSpPr/>
          <p:nvPr/>
        </p:nvSpPr>
        <p:spPr>
          <a:xfrm>
            <a:off x="8339280" y="3138284"/>
            <a:ext cx="1584176" cy="1296144"/>
          </a:xfrm>
          <a:prstGeom prst="star7">
            <a:avLst/>
          </a:prstGeom>
          <a:solidFill>
            <a:srgbClr val="FF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bg1"/>
                </a:solidFill>
              </a:rPr>
              <a:t>Feldberg</a:t>
            </a:r>
          </a:p>
          <a:p>
            <a:pPr algn="ctr"/>
            <a:r>
              <a:rPr lang="en-US" sz="1000" dirty="0" err="1">
                <a:solidFill>
                  <a:schemeClr val="bg1"/>
                </a:solidFill>
              </a:rPr>
              <a:t>Seebuck</a:t>
            </a:r>
            <a:r>
              <a:rPr lang="en-US" sz="1000" dirty="0">
                <a:solidFill>
                  <a:schemeClr val="bg1"/>
                </a:solidFill>
              </a:rPr>
              <a:t>, Zeller, FIS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7529" y="1"/>
            <a:ext cx="1971296" cy="1268760"/>
          </a:xfrm>
          <a:prstGeom prst="rect">
            <a:avLst/>
          </a:prstGeom>
        </p:spPr>
      </p:pic>
      <p:sp>
        <p:nvSpPr>
          <p:cNvPr id="12" name="Stern mit 7 Zacken 11"/>
          <p:cNvSpPr/>
          <p:nvPr/>
        </p:nvSpPr>
        <p:spPr>
          <a:xfrm>
            <a:off x="6454452" y="3356992"/>
            <a:ext cx="288032" cy="271657"/>
          </a:xfrm>
          <a:prstGeom prst="star7">
            <a:avLst/>
          </a:prstGeom>
          <a:solidFill>
            <a:srgbClr val="00B05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Stern mit 7 Zacken 12"/>
          <p:cNvSpPr/>
          <p:nvPr/>
        </p:nvSpPr>
        <p:spPr>
          <a:xfrm>
            <a:off x="7780516" y="543261"/>
            <a:ext cx="1584176" cy="1296144"/>
          </a:xfrm>
          <a:prstGeom prst="star7">
            <a:avLst/>
          </a:prstGeom>
          <a:solidFill>
            <a:srgbClr val="FF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00" b="1" dirty="0" err="1">
                <a:solidFill>
                  <a:schemeClr val="bg1"/>
                </a:solidFill>
              </a:rPr>
              <a:t>Nördlich</a:t>
            </a:r>
            <a:r>
              <a:rPr lang="en-US" sz="1000" b="1" dirty="0">
                <a:solidFill>
                  <a:schemeClr val="bg1"/>
                </a:solidFill>
              </a:rPr>
              <a:t>… </a:t>
            </a:r>
          </a:p>
          <a:p>
            <a:pPr algn="ctr"/>
            <a:r>
              <a:rPr lang="en-US" sz="1000" b="1" dirty="0">
                <a:solidFill>
                  <a:schemeClr val="bg1"/>
                </a:solidFill>
              </a:rPr>
              <a:t>???</a:t>
            </a:r>
            <a:endParaRPr lang="en-US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0659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9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4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9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  <p:bldP spid="10" grpId="0" animBg="1"/>
      <p:bldP spid="12" grpId="0" animBg="1"/>
      <p:bldP spid="1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452" y="974431"/>
            <a:ext cx="8734425" cy="591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hteck 2"/>
          <p:cNvSpPr/>
          <p:nvPr/>
        </p:nvSpPr>
        <p:spPr>
          <a:xfrm>
            <a:off x="1629916" y="188641"/>
            <a:ext cx="70589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CH" sz="3200" b="1" dirty="0">
                <a:solidFill>
                  <a:srgbClr val="FF0000"/>
                </a:solidFill>
                <a:latin typeface="Calibri"/>
              </a:rPr>
              <a:t>Kurvenfahren aus Sicht der Biomechanik</a:t>
            </a:r>
          </a:p>
        </p:txBody>
      </p:sp>
    </p:spTree>
    <p:extLst>
      <p:ext uri="{BB962C8B-B14F-4D97-AF65-F5344CB8AC3E}">
        <p14:creationId xmlns:p14="http://schemas.microsoft.com/office/powerpoint/2010/main" val="201396502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412" y="381000"/>
            <a:ext cx="9144000" cy="6096000"/>
          </a:xfrm>
          <a:prstGeom prst="rect">
            <a:avLst/>
          </a:prstGeom>
        </p:spPr>
      </p:pic>
      <p:cxnSp>
        <p:nvCxnSpPr>
          <p:cNvPr id="3" name="Gerade Verbindung mit Pfeil 2"/>
          <p:cNvCxnSpPr/>
          <p:nvPr/>
        </p:nvCxnSpPr>
        <p:spPr>
          <a:xfrm flipH="1">
            <a:off x="4294212" y="3789040"/>
            <a:ext cx="1728192" cy="144016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Gerade Verbindung mit Pfeil 5"/>
          <p:cNvCxnSpPr/>
          <p:nvPr/>
        </p:nvCxnSpPr>
        <p:spPr>
          <a:xfrm flipH="1">
            <a:off x="6022404" y="2852936"/>
            <a:ext cx="360040" cy="936104"/>
          </a:xfrm>
          <a:prstGeom prst="straightConnector1">
            <a:avLst/>
          </a:prstGeom>
          <a:ln w="38100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082365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412" y="789384"/>
            <a:ext cx="9144000" cy="6096000"/>
          </a:xfrm>
          <a:prstGeom prst="rect">
            <a:avLst/>
          </a:prstGeom>
        </p:spPr>
      </p:pic>
      <p:cxnSp>
        <p:nvCxnSpPr>
          <p:cNvPr id="4" name="Gerade Verbindung mit Pfeil 3"/>
          <p:cNvCxnSpPr/>
          <p:nvPr/>
        </p:nvCxnSpPr>
        <p:spPr>
          <a:xfrm flipH="1">
            <a:off x="3646140" y="4437112"/>
            <a:ext cx="2736304" cy="208823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mit Pfeil 10"/>
          <p:cNvCxnSpPr/>
          <p:nvPr/>
        </p:nvCxnSpPr>
        <p:spPr>
          <a:xfrm>
            <a:off x="6382444" y="3645024"/>
            <a:ext cx="0" cy="792088"/>
          </a:xfrm>
          <a:prstGeom prst="straightConnector1">
            <a:avLst/>
          </a:prstGeom>
          <a:ln w="38100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645" r="68007"/>
          <a:stretch/>
        </p:blipFill>
        <p:spPr bwMode="auto">
          <a:xfrm>
            <a:off x="7926758" y="4882718"/>
            <a:ext cx="2776167" cy="2002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Ellipse 6"/>
          <p:cNvSpPr/>
          <p:nvPr/>
        </p:nvSpPr>
        <p:spPr>
          <a:xfrm>
            <a:off x="5950396" y="4185084"/>
            <a:ext cx="216024" cy="25202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5806381" y="5934670"/>
            <a:ext cx="26842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>
                <a:solidFill>
                  <a:prstClr val="black"/>
                </a:solidFill>
                <a:latin typeface="Calibri"/>
              </a:rPr>
              <a:t>Kurzer Radius,</a:t>
            </a:r>
          </a:p>
          <a:p>
            <a:r>
              <a:rPr lang="de-CH" dirty="0">
                <a:solidFill>
                  <a:prstClr val="black"/>
                </a:solidFill>
                <a:latin typeface="Calibri"/>
              </a:rPr>
              <a:t>Schneller, fliessender Kurvenwechsel</a:t>
            </a:r>
          </a:p>
        </p:txBody>
      </p:sp>
      <p:sp>
        <p:nvSpPr>
          <p:cNvPr id="9" name="Rechteck 8"/>
          <p:cNvSpPr/>
          <p:nvPr/>
        </p:nvSpPr>
        <p:spPr>
          <a:xfrm>
            <a:off x="10303022" y="5805264"/>
            <a:ext cx="399903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Abgerundetes Rechteck 11"/>
          <p:cNvSpPr/>
          <p:nvPr/>
        </p:nvSpPr>
        <p:spPr>
          <a:xfrm rot="20925356">
            <a:off x="3250096" y="6577994"/>
            <a:ext cx="792088" cy="144016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Rechteck 12"/>
          <p:cNvSpPr/>
          <p:nvPr/>
        </p:nvSpPr>
        <p:spPr>
          <a:xfrm>
            <a:off x="1629916" y="188641"/>
            <a:ext cx="370627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CH" sz="3200" b="1" dirty="0">
                <a:solidFill>
                  <a:srgbClr val="FF0000"/>
                </a:solidFill>
                <a:latin typeface="Calibri"/>
              </a:rPr>
              <a:t>Hohe Steuerqualität </a:t>
            </a:r>
          </a:p>
        </p:txBody>
      </p:sp>
    </p:spTree>
    <p:extLst>
      <p:ext uri="{BB962C8B-B14F-4D97-AF65-F5344CB8AC3E}">
        <p14:creationId xmlns:p14="http://schemas.microsoft.com/office/powerpoint/2010/main" val="4147662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:\BackUp WD Festplatte\2016\01.2016\SVS Eröffnungsrennen\Kaunertal Presse\Luis Dihm RS 2. Ta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9696" y="764704"/>
            <a:ext cx="9136716" cy="6091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83" t="15235" b="41208"/>
          <a:stretch/>
        </p:blipFill>
        <p:spPr bwMode="auto">
          <a:xfrm>
            <a:off x="7801468" y="4316836"/>
            <a:ext cx="2864945" cy="253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Abgerundetes Rechteck 21"/>
          <p:cNvSpPr/>
          <p:nvPr/>
        </p:nvSpPr>
        <p:spPr>
          <a:xfrm>
            <a:off x="2710037" y="6165305"/>
            <a:ext cx="1331649" cy="159017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5" name="Gerade Verbindung mit Pfeil 4"/>
          <p:cNvCxnSpPr/>
          <p:nvPr/>
        </p:nvCxnSpPr>
        <p:spPr>
          <a:xfrm flipH="1">
            <a:off x="3070076" y="5013176"/>
            <a:ext cx="2736304" cy="115212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Gerade Verbindung mit Pfeil 5"/>
          <p:cNvCxnSpPr/>
          <p:nvPr/>
        </p:nvCxnSpPr>
        <p:spPr>
          <a:xfrm flipH="1">
            <a:off x="5806380" y="4316836"/>
            <a:ext cx="576064" cy="696341"/>
          </a:xfrm>
          <a:prstGeom prst="straightConnector1">
            <a:avLst/>
          </a:prstGeom>
          <a:ln w="38100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Ellipse 16"/>
          <p:cNvSpPr/>
          <p:nvPr/>
        </p:nvSpPr>
        <p:spPr>
          <a:xfrm>
            <a:off x="5175190" y="4604314"/>
            <a:ext cx="216024" cy="25202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1629916" y="188641"/>
            <a:ext cx="370627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CH" sz="3200" b="1" dirty="0">
                <a:solidFill>
                  <a:srgbClr val="FF0000"/>
                </a:solidFill>
                <a:latin typeface="Calibri"/>
              </a:rPr>
              <a:t>Hohe Steuerqualität </a:t>
            </a:r>
          </a:p>
        </p:txBody>
      </p:sp>
    </p:spTree>
    <p:extLst>
      <p:ext uri="{BB962C8B-B14F-4D97-AF65-F5344CB8AC3E}">
        <p14:creationId xmlns:p14="http://schemas.microsoft.com/office/powerpoint/2010/main" val="3704184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8.25815E-7 L 0.05903 0.0342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51" y="17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1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412" y="786600"/>
            <a:ext cx="9144000" cy="6098785"/>
          </a:xfrm>
          <a:prstGeom prst="rect">
            <a:avLst/>
          </a:prstGeom>
        </p:spPr>
      </p:pic>
      <p:sp>
        <p:nvSpPr>
          <p:cNvPr id="4" name="Ellipse 3"/>
          <p:cNvSpPr/>
          <p:nvPr/>
        </p:nvSpPr>
        <p:spPr>
          <a:xfrm>
            <a:off x="3358108" y="4293096"/>
            <a:ext cx="1512168" cy="158417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5" name="Gerade Verbindung mit Pfeil 4"/>
          <p:cNvCxnSpPr/>
          <p:nvPr/>
        </p:nvCxnSpPr>
        <p:spPr>
          <a:xfrm flipH="1">
            <a:off x="5159408" y="4405830"/>
            <a:ext cx="1079020" cy="115212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Gerade Verbindung mit Pfeil 5"/>
          <p:cNvCxnSpPr/>
          <p:nvPr/>
        </p:nvCxnSpPr>
        <p:spPr>
          <a:xfrm flipH="1">
            <a:off x="6238428" y="3835992"/>
            <a:ext cx="288032" cy="569839"/>
          </a:xfrm>
          <a:prstGeom prst="straightConnector1">
            <a:avLst/>
          </a:prstGeom>
          <a:ln w="38100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Abgerundetes Rechteck 10"/>
          <p:cNvSpPr/>
          <p:nvPr/>
        </p:nvSpPr>
        <p:spPr>
          <a:xfrm rot="1144203">
            <a:off x="4513120" y="5611982"/>
            <a:ext cx="523228" cy="105545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1629916" y="188641"/>
            <a:ext cx="370627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CH" sz="3200" b="1" dirty="0">
                <a:solidFill>
                  <a:srgbClr val="FF0000"/>
                </a:solidFill>
                <a:latin typeface="Calibri"/>
              </a:rPr>
              <a:t>Hohe Steuerqualität </a:t>
            </a:r>
          </a:p>
        </p:txBody>
      </p:sp>
    </p:spTree>
    <p:extLst>
      <p:ext uri="{BB962C8B-B14F-4D97-AF65-F5344CB8AC3E}">
        <p14:creationId xmlns:p14="http://schemas.microsoft.com/office/powerpoint/2010/main" val="1330480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11111E-6 L 0.03941 -1.11111E-6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Privat\Ski\2016-02-13 SVS SchüM GS Bernau-449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412" y="381317"/>
            <a:ext cx="9144000" cy="6095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Gerade Verbindung mit Pfeil 2"/>
          <p:cNvCxnSpPr/>
          <p:nvPr/>
        </p:nvCxnSpPr>
        <p:spPr>
          <a:xfrm flipH="1">
            <a:off x="5302324" y="2564904"/>
            <a:ext cx="648072" cy="237626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476240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</a:t>
            </a:r>
          </a:p>
        </p:txBody>
      </p:sp>
    </p:spTree>
    <p:extLst>
      <p:ext uri="{BB962C8B-B14F-4D97-AF65-F5344CB8AC3E}">
        <p14:creationId xmlns:p14="http://schemas.microsoft.com/office/powerpoint/2010/main" val="921252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9956" y="48100"/>
            <a:ext cx="10008096" cy="6833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740452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5776" y="1056084"/>
            <a:ext cx="8677275" cy="582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4" t="5303" r="4504" b="3770"/>
          <a:stretch/>
        </p:blipFill>
        <p:spPr bwMode="auto">
          <a:xfrm>
            <a:off x="7318548" y="4466119"/>
            <a:ext cx="1719530" cy="2389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128915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Privat\Ski\2016-02-13 SVS SchüM GS Bernau-449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412" y="380665"/>
            <a:ext cx="9144000" cy="6096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Gerade Verbindung mit Pfeil 2"/>
          <p:cNvCxnSpPr/>
          <p:nvPr/>
        </p:nvCxnSpPr>
        <p:spPr>
          <a:xfrm flipH="1">
            <a:off x="5158308" y="2780928"/>
            <a:ext cx="1728192" cy="18002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Gerade Verbindung mit Pfeil 5"/>
          <p:cNvCxnSpPr/>
          <p:nvPr/>
        </p:nvCxnSpPr>
        <p:spPr>
          <a:xfrm flipH="1">
            <a:off x="6814492" y="2204864"/>
            <a:ext cx="252028" cy="648072"/>
          </a:xfrm>
          <a:prstGeom prst="straightConnector1">
            <a:avLst/>
          </a:prstGeom>
          <a:ln w="38100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02303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/>
          <p:cNvSpPr/>
          <p:nvPr/>
        </p:nvSpPr>
        <p:spPr>
          <a:xfrm>
            <a:off x="33456" y="1556792"/>
            <a:ext cx="12109628" cy="4989282"/>
          </a:xfrm>
          <a:prstGeom prst="rect">
            <a:avLst/>
          </a:prstGeom>
          <a:solidFill>
            <a:schemeClr val="accent4">
              <a:lumMod val="60000"/>
              <a:lumOff val="40000"/>
              <a:alpha val="63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9" name="Tabel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3316513"/>
              </p:ext>
            </p:extLst>
          </p:nvPr>
        </p:nvGraphicFramePr>
        <p:xfrm>
          <a:off x="33456" y="1395709"/>
          <a:ext cx="12109627" cy="5150371"/>
        </p:xfrm>
        <a:graphic>
          <a:graphicData uri="http://schemas.openxmlformats.org/drawingml/2006/table">
            <a:tbl>
              <a:tblPr/>
              <a:tblGrid>
                <a:gridCol w="1246063">
                  <a:extLst>
                    <a:ext uri="{9D8B030D-6E8A-4147-A177-3AD203B41FA5}">
                      <a16:colId xmlns:a16="http://schemas.microsoft.com/office/drawing/2014/main" val="3004913961"/>
                    </a:ext>
                  </a:extLst>
                </a:gridCol>
                <a:gridCol w="2246424">
                  <a:extLst>
                    <a:ext uri="{9D8B030D-6E8A-4147-A177-3AD203B41FA5}">
                      <a16:colId xmlns:a16="http://schemas.microsoft.com/office/drawing/2014/main" val="264482175"/>
                    </a:ext>
                  </a:extLst>
                </a:gridCol>
                <a:gridCol w="859958">
                  <a:extLst>
                    <a:ext uri="{9D8B030D-6E8A-4147-A177-3AD203B41FA5}">
                      <a16:colId xmlns:a16="http://schemas.microsoft.com/office/drawing/2014/main" val="3391204715"/>
                    </a:ext>
                  </a:extLst>
                </a:gridCol>
                <a:gridCol w="3053732">
                  <a:extLst>
                    <a:ext uri="{9D8B030D-6E8A-4147-A177-3AD203B41FA5}">
                      <a16:colId xmlns:a16="http://schemas.microsoft.com/office/drawing/2014/main" val="2804602122"/>
                    </a:ext>
                  </a:extLst>
                </a:gridCol>
                <a:gridCol w="1950778">
                  <a:extLst>
                    <a:ext uri="{9D8B030D-6E8A-4147-A177-3AD203B41FA5}">
                      <a16:colId xmlns:a16="http://schemas.microsoft.com/office/drawing/2014/main" val="1886174941"/>
                    </a:ext>
                  </a:extLst>
                </a:gridCol>
                <a:gridCol w="2752672">
                  <a:extLst>
                    <a:ext uri="{9D8B030D-6E8A-4147-A177-3AD203B41FA5}">
                      <a16:colId xmlns:a16="http://schemas.microsoft.com/office/drawing/2014/main" val="2608012221"/>
                    </a:ext>
                  </a:extLst>
                </a:gridCol>
              </a:tblGrid>
              <a:tr h="281421">
                <a:tc>
                  <a:txBody>
                    <a:bodyPr/>
                    <a:lstStyle/>
                    <a:p>
                      <a:pPr algn="l" fontAlgn="b"/>
                      <a:r>
                        <a:rPr lang="de-CH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Trainingsort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Piste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Disziplin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Bemerkung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Streckenreservierung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Tel.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5434265"/>
                  </a:ext>
                </a:extLst>
              </a:tr>
              <a:tr h="281421">
                <a:tc>
                  <a:txBody>
                    <a:bodyPr/>
                    <a:lstStyle/>
                    <a:p>
                      <a:pPr algn="l" fontAlgn="b"/>
                      <a:r>
                        <a:rPr lang="de-CH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Muggenbrunn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Wasen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SL &amp; RS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Beschn. &amp; Flutlicht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Christian Kleinert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+ 491736913132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14887624"/>
                  </a:ext>
                </a:extLst>
              </a:tr>
              <a:tr h="281421">
                <a:tc>
                  <a:txBody>
                    <a:bodyPr/>
                    <a:lstStyle/>
                    <a:p>
                      <a:pPr algn="l" fontAlgn="b"/>
                      <a:r>
                        <a:rPr lang="de-CH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Muggenbrunn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Köpfle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SL 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gut für SL, viel Umlauf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Christian Kleinert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+ 491736913132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82270884"/>
                  </a:ext>
                </a:extLst>
              </a:tr>
              <a:tr h="281421">
                <a:tc>
                  <a:txBody>
                    <a:bodyPr/>
                    <a:lstStyle/>
                    <a:p>
                      <a:pPr algn="l" fontAlgn="b"/>
                      <a:r>
                        <a:rPr lang="de-CH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Muggenbrunn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Franzosenberg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SL &amp; RS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Anspruchsvoll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Christian Kleinert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+ 491736913132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49432541"/>
                  </a:ext>
                </a:extLst>
              </a:tr>
              <a:tr h="419686">
                <a:tc>
                  <a:txBody>
                    <a:bodyPr/>
                    <a:lstStyle/>
                    <a:p>
                      <a:pPr algn="l" fontAlgn="b"/>
                      <a:r>
                        <a:rPr lang="de-CH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Muggenbrunn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Winkel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SL &amp; RS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Flach, Grundlagentraining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Christian Kleinert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+ 491736913132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94509437"/>
                  </a:ext>
                </a:extLst>
              </a:tr>
              <a:tr h="281421">
                <a:tc>
                  <a:txBody>
                    <a:bodyPr/>
                    <a:lstStyle/>
                    <a:p>
                      <a:pPr algn="l" fontAlgn="b"/>
                      <a:r>
                        <a:rPr lang="de-CH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Todtnauberg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Stübenwasen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SL &amp; RS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langer Hang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Matthias Schneider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+49 7671 1234 /+49 162 8965220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21455031"/>
                  </a:ext>
                </a:extLst>
              </a:tr>
              <a:tr h="281421">
                <a:tc>
                  <a:txBody>
                    <a:bodyPr/>
                    <a:lstStyle/>
                    <a:p>
                      <a:pPr algn="l" fontAlgn="b"/>
                      <a:r>
                        <a:rPr lang="de-CH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Todtnauberg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Kapellenlift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CH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eher einfach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Matthias Schneider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+49 7671 1234 /+49 162 8965220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67771978"/>
                  </a:ext>
                </a:extLst>
              </a:tr>
              <a:tr h="281421">
                <a:tc>
                  <a:txBody>
                    <a:bodyPr/>
                    <a:lstStyle/>
                    <a:p>
                      <a:pPr algn="l" fontAlgn="b"/>
                      <a:r>
                        <a:rPr lang="de-CH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Münstertal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Heidstein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SL, RS, SG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sehr Anspruchsvoll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Ernst Boll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+49 7631 369430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81094747"/>
                  </a:ext>
                </a:extLst>
              </a:tr>
              <a:tr h="281421">
                <a:tc>
                  <a:txBody>
                    <a:bodyPr/>
                    <a:lstStyle/>
                    <a:p>
                      <a:pPr algn="l" fontAlgn="b"/>
                      <a:r>
                        <a:rPr lang="de-CH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Münstertal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Neuhof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SL &amp; RS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CH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Ernst Boll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+49 7631 369430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78709976"/>
                  </a:ext>
                </a:extLst>
              </a:tr>
              <a:tr h="281421">
                <a:tc>
                  <a:txBody>
                    <a:bodyPr/>
                    <a:lstStyle/>
                    <a:p>
                      <a:pPr algn="l" fontAlgn="b"/>
                      <a:r>
                        <a:rPr lang="de-CH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Münstertal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Eichbühl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CH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Ernst Boll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+49 7631 369430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13472991"/>
                  </a:ext>
                </a:extLst>
              </a:tr>
              <a:tr h="281421">
                <a:tc>
                  <a:txBody>
                    <a:bodyPr/>
                    <a:lstStyle/>
                    <a:p>
                      <a:pPr algn="l" fontAlgn="b"/>
                      <a:r>
                        <a:rPr lang="de-CH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Wieden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Wiedenereck - Holzplatz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SL &amp; RS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mit Lift eher kurz aber Schneesicher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Ernst Boll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+49 7631 369430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65712172"/>
                  </a:ext>
                </a:extLst>
              </a:tr>
              <a:tr h="281421">
                <a:tc>
                  <a:txBody>
                    <a:bodyPr/>
                    <a:lstStyle/>
                    <a:p>
                      <a:pPr algn="l" fontAlgn="b"/>
                      <a:r>
                        <a:rPr lang="de-CH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Wieden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Wiedenereck - S-Schneise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Anspruchsvoll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Ernst Boll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+49 7631 369430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61508371"/>
                  </a:ext>
                </a:extLst>
              </a:tr>
              <a:tr h="281421">
                <a:tc>
                  <a:txBody>
                    <a:bodyPr/>
                    <a:lstStyle/>
                    <a:p>
                      <a:pPr algn="l" fontAlgn="b"/>
                      <a:r>
                        <a:rPr lang="de-CH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Wieden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Rollspitz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SL &amp; RS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Anspruchsvoll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Ernst Boll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+49 7631 369430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7690189"/>
                  </a:ext>
                </a:extLst>
              </a:tr>
              <a:tr h="281421">
                <a:tc>
                  <a:txBody>
                    <a:bodyPr/>
                    <a:lstStyle/>
                    <a:p>
                      <a:pPr algn="l" fontAlgn="b"/>
                      <a:r>
                        <a:rPr lang="de-CH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Feldberg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Seebuck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SL &amp; RS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eher einfach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CH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CH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64356534"/>
                  </a:ext>
                </a:extLst>
              </a:tr>
              <a:tr h="281421">
                <a:tc>
                  <a:txBody>
                    <a:bodyPr/>
                    <a:lstStyle/>
                    <a:p>
                      <a:pPr algn="l" fontAlgn="b"/>
                      <a:r>
                        <a:rPr lang="de-CH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Feldberg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Zeller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SL &amp; RS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CH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Hr.Köpfer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de-C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+49 7676 216 / +49 162 2953854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40369239"/>
                  </a:ext>
                </a:extLst>
              </a:tr>
              <a:tr h="281421">
                <a:tc>
                  <a:txBody>
                    <a:bodyPr/>
                    <a:lstStyle/>
                    <a:p>
                      <a:pPr algn="l" fontAlgn="b"/>
                      <a:r>
                        <a:rPr lang="de-CH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Feldberg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FIS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SL &amp; RS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CH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Klaus Ammon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CH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18753425"/>
                  </a:ext>
                </a:extLst>
              </a:tr>
              <a:tr h="509370">
                <a:tc>
                  <a:txBody>
                    <a:bodyPr/>
                    <a:lstStyle/>
                    <a:p>
                      <a:pPr algn="l" fontAlgn="b"/>
                      <a:r>
                        <a:rPr lang="de-CH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Bernau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Hofeck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SL &amp; RS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CH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Lothar Maier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+49 7675 905371 / +49 7675 929050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47740352"/>
                  </a:ext>
                </a:extLst>
              </a:tr>
            </a:tbl>
          </a:graphicData>
        </a:graphic>
      </p:graphicFrame>
      <p:pic>
        <p:nvPicPr>
          <p:cNvPr id="13" name="Grafik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7529" y="1"/>
            <a:ext cx="1971296" cy="1268760"/>
          </a:xfrm>
          <a:prstGeom prst="rect">
            <a:avLst/>
          </a:prstGeom>
        </p:spPr>
      </p:pic>
      <p:sp>
        <p:nvSpPr>
          <p:cNvPr id="14" name="Titel 1"/>
          <p:cNvSpPr>
            <a:spLocks noGrp="1"/>
          </p:cNvSpPr>
          <p:nvPr>
            <p:ph type="title"/>
          </p:nvPr>
        </p:nvSpPr>
        <p:spPr>
          <a:xfrm>
            <a:off x="1629916" y="177801"/>
            <a:ext cx="9746321" cy="730920"/>
          </a:xfrm>
        </p:spPr>
        <p:txBody>
          <a:bodyPr rtlCol="0"/>
          <a:lstStyle/>
          <a:p>
            <a:pPr rtl="0"/>
            <a:r>
              <a:rPr lang="de-DE" dirty="0"/>
              <a:t>Trainingsorte in der Region</a:t>
            </a:r>
          </a:p>
        </p:txBody>
      </p:sp>
      <p:pic>
        <p:nvPicPr>
          <p:cNvPr id="4" name="Grafik 3">
            <a:hlinkClick r:id="rId4" action="ppaction://hlinkfile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78689" y="799391"/>
            <a:ext cx="652504" cy="451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254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012" y="519114"/>
            <a:ext cx="8686800" cy="581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hteck 3"/>
          <p:cNvSpPr/>
          <p:nvPr/>
        </p:nvSpPr>
        <p:spPr>
          <a:xfrm>
            <a:off x="1629916" y="188641"/>
            <a:ext cx="370627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CH" sz="3200" b="1" dirty="0">
                <a:solidFill>
                  <a:srgbClr val="FF0000"/>
                </a:solidFill>
                <a:latin typeface="Calibri"/>
              </a:rPr>
              <a:t>Hohe Steuerqualität </a:t>
            </a:r>
          </a:p>
        </p:txBody>
      </p:sp>
    </p:spTree>
    <p:extLst>
      <p:ext uri="{BB962C8B-B14F-4D97-AF65-F5344CB8AC3E}">
        <p14:creationId xmlns:p14="http://schemas.microsoft.com/office/powerpoint/2010/main" val="417565013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Privat\Ski\2016-02-13 SVS SchüM GS Bernau-449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412" y="381000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Gerade Verbindung mit Pfeil 2"/>
          <p:cNvCxnSpPr/>
          <p:nvPr/>
        </p:nvCxnSpPr>
        <p:spPr>
          <a:xfrm flipH="1">
            <a:off x="4294212" y="2780928"/>
            <a:ext cx="360040" cy="295232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215563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2412" y="-26988"/>
            <a:ext cx="9144000" cy="650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937997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/>
        </p:nvSpPr>
        <p:spPr>
          <a:xfrm>
            <a:off x="1413892" y="1916832"/>
            <a:ext cx="10729192" cy="4629242"/>
          </a:xfrm>
          <a:prstGeom prst="rect">
            <a:avLst/>
          </a:prstGeom>
          <a:solidFill>
            <a:schemeClr val="accent4">
              <a:lumMod val="60000"/>
              <a:lumOff val="40000"/>
              <a:alpha val="63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Material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7529" y="1"/>
            <a:ext cx="1971296" cy="1268760"/>
          </a:xfrm>
          <a:prstGeom prst="rect">
            <a:avLst/>
          </a:prstGeom>
        </p:spPr>
      </p:pic>
      <p:graphicFrame>
        <p:nvGraphicFramePr>
          <p:cNvPr id="9" name="Tabel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1720021"/>
              </p:ext>
            </p:extLst>
          </p:nvPr>
        </p:nvGraphicFramePr>
        <p:xfrm>
          <a:off x="1413892" y="1916832"/>
          <a:ext cx="10729193" cy="4464498"/>
        </p:xfrm>
        <a:graphic>
          <a:graphicData uri="http://schemas.openxmlformats.org/drawingml/2006/table">
            <a:tbl>
              <a:tblPr/>
              <a:tblGrid>
                <a:gridCol w="2010826">
                  <a:extLst>
                    <a:ext uri="{9D8B030D-6E8A-4147-A177-3AD203B41FA5}">
                      <a16:colId xmlns:a16="http://schemas.microsoft.com/office/drawing/2014/main" val="3412291843"/>
                    </a:ext>
                  </a:extLst>
                </a:gridCol>
                <a:gridCol w="7569323">
                  <a:extLst>
                    <a:ext uri="{9D8B030D-6E8A-4147-A177-3AD203B41FA5}">
                      <a16:colId xmlns:a16="http://schemas.microsoft.com/office/drawing/2014/main" val="3703136104"/>
                    </a:ext>
                  </a:extLst>
                </a:gridCol>
                <a:gridCol w="1149044">
                  <a:extLst>
                    <a:ext uri="{9D8B030D-6E8A-4147-A177-3AD203B41FA5}">
                      <a16:colId xmlns:a16="http://schemas.microsoft.com/office/drawing/2014/main" val="2024578173"/>
                    </a:ext>
                  </a:extLst>
                </a:gridCol>
              </a:tblGrid>
              <a:tr h="744083">
                <a:tc>
                  <a:txBody>
                    <a:bodyPr/>
                    <a:lstStyle/>
                    <a:p>
                      <a:pPr algn="l" fontAlgn="b"/>
                      <a:r>
                        <a:rPr lang="de-CH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Standort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Was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von wem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8029896"/>
                  </a:ext>
                </a:extLst>
              </a:tr>
              <a:tr h="744083">
                <a:tc>
                  <a:txBody>
                    <a:bodyPr/>
                    <a:lstStyle/>
                    <a:p>
                      <a:pPr algn="l" fontAlgn="b"/>
                      <a:r>
                        <a:rPr lang="de-CH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Muggenbrunn</a:t>
                      </a:r>
                      <a:r>
                        <a:rPr lang="de-CH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Wasen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SL - Stangen (Bürsten &amp; Schraub) ca. 70 Stangen, Kurzkipper, Stangenschlüssel, Salz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Bez. V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70755056"/>
                  </a:ext>
                </a:extLst>
              </a:tr>
              <a:tr h="744083">
                <a:tc>
                  <a:txBody>
                    <a:bodyPr/>
                    <a:lstStyle/>
                    <a:p>
                      <a:pPr algn="l" fontAlgn="b"/>
                      <a:r>
                        <a:rPr lang="de-CH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bei Dieter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Zeitmessung, Funkgeräte, Videokamera, Bohrmaschine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Bez. V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44211561"/>
                  </a:ext>
                </a:extLst>
              </a:tr>
              <a:tr h="744083">
                <a:tc>
                  <a:txBody>
                    <a:bodyPr/>
                    <a:lstStyle/>
                    <a:p>
                      <a:pPr algn="l" fontAlgn="b"/>
                      <a:endParaRPr lang="de-CH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CH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CH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00787752"/>
                  </a:ext>
                </a:extLst>
              </a:tr>
              <a:tr h="744083">
                <a:tc>
                  <a:txBody>
                    <a:bodyPr/>
                    <a:lstStyle/>
                    <a:p>
                      <a:pPr algn="l" fontAlgn="b"/>
                      <a:endParaRPr lang="de-CH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CH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CH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06352829"/>
                  </a:ext>
                </a:extLst>
              </a:tr>
              <a:tr h="744083">
                <a:tc>
                  <a:txBody>
                    <a:bodyPr/>
                    <a:lstStyle/>
                    <a:p>
                      <a:pPr algn="l" fontAlgn="b"/>
                      <a:endParaRPr lang="de-CH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CH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CH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75190462"/>
                  </a:ext>
                </a:extLst>
              </a:tr>
            </a:tbl>
          </a:graphicData>
        </a:graphic>
      </p:graphicFrame>
      <p:pic>
        <p:nvPicPr>
          <p:cNvPr id="6" name="Grafik 5">
            <a:hlinkClick r:id="rId3" action="ppaction://hlinkfile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78689" y="799391"/>
            <a:ext cx="652504" cy="451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625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/>
        </p:nvSpPr>
        <p:spPr>
          <a:xfrm>
            <a:off x="117748" y="1595436"/>
            <a:ext cx="12025336" cy="5001916"/>
          </a:xfrm>
          <a:prstGeom prst="rect">
            <a:avLst/>
          </a:prstGeom>
          <a:solidFill>
            <a:schemeClr val="accent4">
              <a:lumMod val="60000"/>
              <a:lumOff val="40000"/>
              <a:alpha val="63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Trainer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7529" y="1"/>
            <a:ext cx="1971296" cy="1268760"/>
          </a:xfrm>
          <a:prstGeom prst="rect">
            <a:avLst/>
          </a:prstGeom>
        </p:spPr>
      </p:pic>
      <p:pic>
        <p:nvPicPr>
          <p:cNvPr id="7" name="Grafik 6">
            <a:hlinkClick r:id="rId3" action="ppaction://hlinkfile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78689" y="799391"/>
            <a:ext cx="652504" cy="451240"/>
          </a:xfrm>
          <a:prstGeom prst="rect">
            <a:avLst/>
          </a:prstGeom>
        </p:spPr>
      </p:pic>
      <p:graphicFrame>
        <p:nvGraphicFramePr>
          <p:cNvPr id="10" name="Tabelle 9">
            <a:extLst>
              <a:ext uri="{FF2B5EF4-FFF2-40B4-BE49-F238E27FC236}">
                <a16:creationId xmlns:a16="http://schemas.microsoft.com/office/drawing/2014/main" id="{C779F45B-B6FA-4169-A2C7-4103F50C47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9981947"/>
              </p:ext>
            </p:extLst>
          </p:nvPr>
        </p:nvGraphicFramePr>
        <p:xfrm>
          <a:off x="117748" y="1600200"/>
          <a:ext cx="12071078" cy="4598777"/>
        </p:xfrm>
        <a:graphic>
          <a:graphicData uri="http://schemas.openxmlformats.org/drawingml/2006/table">
            <a:tbl>
              <a:tblPr/>
              <a:tblGrid>
                <a:gridCol w="855748">
                  <a:extLst>
                    <a:ext uri="{9D8B030D-6E8A-4147-A177-3AD203B41FA5}">
                      <a16:colId xmlns:a16="http://schemas.microsoft.com/office/drawing/2014/main" val="3452023658"/>
                    </a:ext>
                  </a:extLst>
                </a:gridCol>
                <a:gridCol w="2929678">
                  <a:extLst>
                    <a:ext uri="{9D8B030D-6E8A-4147-A177-3AD203B41FA5}">
                      <a16:colId xmlns:a16="http://schemas.microsoft.com/office/drawing/2014/main" val="1784365829"/>
                    </a:ext>
                  </a:extLst>
                </a:gridCol>
                <a:gridCol w="1983321">
                  <a:extLst>
                    <a:ext uri="{9D8B030D-6E8A-4147-A177-3AD203B41FA5}">
                      <a16:colId xmlns:a16="http://schemas.microsoft.com/office/drawing/2014/main" val="356642103"/>
                    </a:ext>
                  </a:extLst>
                </a:gridCol>
                <a:gridCol w="1268520">
                  <a:extLst>
                    <a:ext uri="{9D8B030D-6E8A-4147-A177-3AD203B41FA5}">
                      <a16:colId xmlns:a16="http://schemas.microsoft.com/office/drawing/2014/main" val="3322331153"/>
                    </a:ext>
                  </a:extLst>
                </a:gridCol>
                <a:gridCol w="2386026">
                  <a:extLst>
                    <a:ext uri="{9D8B030D-6E8A-4147-A177-3AD203B41FA5}">
                      <a16:colId xmlns:a16="http://schemas.microsoft.com/office/drawing/2014/main" val="864430608"/>
                    </a:ext>
                  </a:extLst>
                </a:gridCol>
                <a:gridCol w="1731631">
                  <a:extLst>
                    <a:ext uri="{9D8B030D-6E8A-4147-A177-3AD203B41FA5}">
                      <a16:colId xmlns:a16="http://schemas.microsoft.com/office/drawing/2014/main" val="1376969438"/>
                    </a:ext>
                  </a:extLst>
                </a:gridCol>
                <a:gridCol w="916154">
                  <a:extLst>
                    <a:ext uri="{9D8B030D-6E8A-4147-A177-3AD203B41FA5}">
                      <a16:colId xmlns:a16="http://schemas.microsoft.com/office/drawing/2014/main" val="1700342181"/>
                    </a:ext>
                  </a:extLst>
                </a:gridCol>
              </a:tblGrid>
              <a:tr h="229614">
                <a:tc>
                  <a:txBody>
                    <a:bodyPr/>
                    <a:lstStyle/>
                    <a:p>
                      <a:pPr algn="l" fontAlgn="b"/>
                      <a:r>
                        <a:rPr lang="de-DE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Name</a:t>
                      </a:r>
                    </a:p>
                  </a:txBody>
                  <a:tcPr marL="2719" marR="2719" marT="27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Qualifikation</a:t>
                      </a:r>
                    </a:p>
                  </a:txBody>
                  <a:tcPr marL="2719" marR="2719" marT="27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Bemerkung</a:t>
                      </a:r>
                    </a:p>
                  </a:txBody>
                  <a:tcPr marL="2719" marR="2719" marT="27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Training</a:t>
                      </a:r>
                    </a:p>
                  </a:txBody>
                  <a:tcPr marL="2719" marR="2719" marT="27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Standort </a:t>
                      </a:r>
                    </a:p>
                  </a:txBody>
                  <a:tcPr marL="2719" marR="2719" marT="27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Tel.</a:t>
                      </a:r>
                    </a:p>
                  </a:txBody>
                  <a:tcPr marL="2719" marR="2719" marT="27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mail</a:t>
                      </a:r>
                    </a:p>
                  </a:txBody>
                  <a:tcPr marL="2719" marR="2719" marT="27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7027946"/>
                  </a:ext>
                </a:extLst>
              </a:tr>
              <a:tr h="229614">
                <a:tc>
                  <a:txBody>
                    <a:bodyPr/>
                    <a:lstStyle/>
                    <a:p>
                      <a:pPr algn="l" fontAlgn="b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Dieter Horning</a:t>
                      </a:r>
                    </a:p>
                  </a:txBody>
                  <a:tcPr marL="2719" marR="2719" marT="27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Staatlicher</a:t>
                      </a:r>
                    </a:p>
                  </a:txBody>
                  <a:tcPr marL="2719" marR="2719" marT="27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Verantwortlicher Trainer Regio Team West</a:t>
                      </a:r>
                    </a:p>
                  </a:txBody>
                  <a:tcPr marL="2719" marR="2719" marT="27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Miwo/Don.</a:t>
                      </a:r>
                    </a:p>
                  </a:txBody>
                  <a:tcPr marL="2719" marR="2719" marT="27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Münstertal, Wieden, Muggenbrunn</a:t>
                      </a:r>
                    </a:p>
                  </a:txBody>
                  <a:tcPr marL="2719" marR="2719" marT="27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+49 7631 175841 / +41 79 292 0714</a:t>
                      </a:r>
                    </a:p>
                  </a:txBody>
                  <a:tcPr marL="2719" marR="2719" marT="27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50" b="0" i="0" u="sng" strike="noStrike">
                          <a:solidFill>
                            <a:srgbClr val="0563C1"/>
                          </a:solidFill>
                          <a:effectLst/>
                          <a:latin typeface="Calibri" panose="020F0502020204030204" pitchFamily="34" charset="0"/>
                          <a:hlinkClick r:id="rId5"/>
                        </a:rPr>
                        <a:t>horning@gmx.ch</a:t>
                      </a:r>
                      <a:endParaRPr lang="de-DE" sz="1050" b="0" i="0" u="sng" strike="noStrike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19" marR="2719" marT="27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11035918"/>
                  </a:ext>
                </a:extLst>
              </a:tr>
              <a:tr h="229614">
                <a:tc>
                  <a:txBody>
                    <a:bodyPr/>
                    <a:lstStyle/>
                    <a:p>
                      <a:pPr algn="l" fontAlgn="b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Georg Höflinger</a:t>
                      </a:r>
                    </a:p>
                  </a:txBody>
                  <a:tcPr marL="2719" marR="2719" marT="27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19" marR="2719" marT="27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19" marR="2719" marT="27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19" marR="2719" marT="27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Münstertal, Wieden, Muggenbrunn, Feldberg</a:t>
                      </a:r>
                    </a:p>
                  </a:txBody>
                  <a:tcPr marL="2719" marR="2719" marT="27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19" marR="2719" marT="27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19" marR="2719" marT="27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55114914"/>
                  </a:ext>
                </a:extLst>
              </a:tr>
              <a:tr h="229614">
                <a:tc>
                  <a:txBody>
                    <a:bodyPr/>
                    <a:lstStyle/>
                    <a:p>
                      <a:pPr algn="l" fontAlgn="b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Ralf Seifritz</a:t>
                      </a:r>
                    </a:p>
                  </a:txBody>
                  <a:tcPr marL="2719" marR="2719" marT="27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19" marR="2719" marT="27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19" marR="2719" marT="27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19" marR="2719" marT="27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19" marR="2719" marT="27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19" marR="2719" marT="27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19" marR="2719" marT="27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07986533"/>
                  </a:ext>
                </a:extLst>
              </a:tr>
              <a:tr h="229614">
                <a:tc>
                  <a:txBody>
                    <a:bodyPr/>
                    <a:lstStyle/>
                    <a:p>
                      <a:pPr algn="l" fontAlgn="b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Gerhard Wiesler</a:t>
                      </a:r>
                    </a:p>
                  </a:txBody>
                  <a:tcPr marL="2719" marR="2719" marT="27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DOSB Trainer A, Trainer B Leistungssport, DSV Skilehrer</a:t>
                      </a:r>
                    </a:p>
                  </a:txBody>
                  <a:tcPr marL="2719" marR="2719" marT="27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U12 Verantwortlich 2017/18</a:t>
                      </a:r>
                    </a:p>
                  </a:txBody>
                  <a:tcPr marL="2719" marR="2719" marT="27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19" marR="2719" marT="27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19" marR="2719" marT="27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19" marR="2719" marT="27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19" marR="2719" marT="27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41814073"/>
                  </a:ext>
                </a:extLst>
              </a:tr>
              <a:tr h="229614">
                <a:tc>
                  <a:txBody>
                    <a:bodyPr/>
                    <a:lstStyle/>
                    <a:p>
                      <a:pPr algn="l" fontAlgn="b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Joe Sauter</a:t>
                      </a:r>
                    </a:p>
                  </a:txBody>
                  <a:tcPr marL="2719" marR="2719" marT="27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ÜL-Oberstufe C-Liz., DSV Skil.-Skitour, Ex-Bundesausb. Snowb., ..</a:t>
                      </a:r>
                    </a:p>
                  </a:txBody>
                  <a:tcPr marL="2719" marR="2719" marT="27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Skizunft Freiburg</a:t>
                      </a:r>
                    </a:p>
                  </a:txBody>
                  <a:tcPr marL="2719" marR="2719" marT="27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Miwo Nachmittag</a:t>
                      </a:r>
                    </a:p>
                  </a:txBody>
                  <a:tcPr marL="2719" marR="2719" marT="27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Todtnauberg, Muggenbrunn,</a:t>
                      </a:r>
                    </a:p>
                  </a:txBody>
                  <a:tcPr marL="2719" marR="2719" marT="27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+49 172 7525491</a:t>
                      </a:r>
                    </a:p>
                  </a:txBody>
                  <a:tcPr marL="2719" marR="2719" marT="27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50" b="0" i="0" u="sng" strike="noStrike">
                          <a:solidFill>
                            <a:srgbClr val="0563C1"/>
                          </a:solidFill>
                          <a:effectLst/>
                          <a:latin typeface="Calibri" panose="020F0502020204030204" pitchFamily="34" charset="0"/>
                          <a:hlinkClick r:id="rId6"/>
                        </a:rPr>
                        <a:t>sauter@diak-fr.de</a:t>
                      </a:r>
                      <a:endParaRPr lang="de-DE" sz="1050" b="0" i="0" u="sng" strike="noStrike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19" marR="2719" marT="27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36662846"/>
                  </a:ext>
                </a:extLst>
              </a:tr>
              <a:tr h="229614">
                <a:tc>
                  <a:txBody>
                    <a:bodyPr/>
                    <a:lstStyle/>
                    <a:p>
                      <a:pPr algn="l" fontAlgn="b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Alex Lang</a:t>
                      </a:r>
                    </a:p>
                  </a:txBody>
                  <a:tcPr marL="2719" marR="2719" marT="27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Staatlicher</a:t>
                      </a:r>
                    </a:p>
                  </a:txBody>
                  <a:tcPr marL="2719" marR="2719" marT="27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Skizunft Freiburg</a:t>
                      </a:r>
                    </a:p>
                  </a:txBody>
                  <a:tcPr marL="2719" marR="2719" marT="27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19" marR="2719" marT="27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19" marR="2719" marT="27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19" marR="2719" marT="27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19" marR="2719" marT="27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95382967"/>
                  </a:ext>
                </a:extLst>
              </a:tr>
              <a:tr h="229614">
                <a:tc>
                  <a:txBody>
                    <a:bodyPr/>
                    <a:lstStyle/>
                    <a:p>
                      <a:pPr algn="l" fontAlgn="b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Jakob Gutmann</a:t>
                      </a:r>
                    </a:p>
                  </a:txBody>
                  <a:tcPr marL="2719" marR="2719" marT="27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19" marR="2719" marT="27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19" marR="2719" marT="27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19" marR="2719" marT="27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19" marR="2719" marT="27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19" marR="2719" marT="27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19" marR="2719" marT="27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1276986"/>
                  </a:ext>
                </a:extLst>
              </a:tr>
              <a:tr h="229614">
                <a:tc>
                  <a:txBody>
                    <a:bodyPr/>
                    <a:lstStyle/>
                    <a:p>
                      <a:pPr algn="l" fontAlgn="b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Ariane Franz</a:t>
                      </a:r>
                    </a:p>
                  </a:txBody>
                  <a:tcPr marL="2719" marR="2719" marT="27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19" marR="2719" marT="27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19" marR="2719" marT="27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19" marR="2719" marT="27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19" marR="2719" marT="27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19" marR="2719" marT="27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19" marR="2719" marT="27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46083541"/>
                  </a:ext>
                </a:extLst>
              </a:tr>
              <a:tr h="229614">
                <a:tc>
                  <a:txBody>
                    <a:bodyPr/>
                    <a:lstStyle/>
                    <a:p>
                      <a:pPr algn="l" fontAlgn="b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Wolfgang Burger</a:t>
                      </a:r>
                    </a:p>
                  </a:txBody>
                  <a:tcPr marL="2719" marR="2719" marT="27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19" marR="2719" marT="27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19" marR="2719" marT="27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19" marR="2719" marT="27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19" marR="2719" marT="27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19" marR="2719" marT="27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19" marR="2719" marT="27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11929306"/>
                  </a:ext>
                </a:extLst>
              </a:tr>
              <a:tr h="229614">
                <a:tc>
                  <a:txBody>
                    <a:bodyPr/>
                    <a:lstStyle/>
                    <a:p>
                      <a:pPr algn="l" fontAlgn="b"/>
                      <a:endParaRPr lang="de-DE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19" marR="2719" marT="27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19" marR="2719" marT="27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19" marR="2719" marT="27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19" marR="2719" marT="27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19" marR="2719" marT="27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19" marR="2719" marT="27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19" marR="2719" marT="27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82335143"/>
                  </a:ext>
                </a:extLst>
              </a:tr>
              <a:tr h="229614">
                <a:tc>
                  <a:txBody>
                    <a:bodyPr/>
                    <a:lstStyle/>
                    <a:p>
                      <a:pPr algn="l" fontAlgn="b"/>
                      <a:endParaRPr lang="de-DE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19" marR="2719" marT="27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19" marR="2719" marT="27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19" marR="2719" marT="27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19" marR="2719" marT="27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19" marR="2719" marT="27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19" marR="2719" marT="27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19" marR="2719" marT="27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95722235"/>
                  </a:ext>
                </a:extLst>
              </a:tr>
              <a:tr h="229614">
                <a:tc>
                  <a:txBody>
                    <a:bodyPr/>
                    <a:lstStyle/>
                    <a:p>
                      <a:pPr algn="l" fontAlgn="b"/>
                      <a:endParaRPr lang="de-DE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19" marR="2719" marT="27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19" marR="2719" marT="27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19" marR="2719" marT="27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19" marR="2719" marT="27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19" marR="2719" marT="27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19" marR="2719" marT="27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19" marR="2719" marT="27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3640541"/>
                  </a:ext>
                </a:extLst>
              </a:tr>
              <a:tr h="229614">
                <a:tc>
                  <a:txBody>
                    <a:bodyPr/>
                    <a:lstStyle/>
                    <a:p>
                      <a:pPr algn="l" fontAlgn="b"/>
                      <a:endParaRPr lang="de-DE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19" marR="2719" marT="27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19" marR="2719" marT="27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19" marR="2719" marT="27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19" marR="2719" marT="27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19" marR="2719" marT="27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19" marR="2719" marT="27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19" marR="2719" marT="27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93657650"/>
                  </a:ext>
                </a:extLst>
              </a:tr>
              <a:tr h="229614">
                <a:tc>
                  <a:txBody>
                    <a:bodyPr/>
                    <a:lstStyle/>
                    <a:p>
                      <a:pPr algn="l" fontAlgn="b"/>
                      <a:endParaRPr lang="de-DE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19" marR="2719" marT="27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19" marR="2719" marT="27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19" marR="2719" marT="27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19" marR="2719" marT="27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19" marR="2719" marT="27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19" marR="2719" marT="27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19" marR="2719" marT="27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43916156"/>
                  </a:ext>
                </a:extLst>
              </a:tr>
              <a:tr h="229614">
                <a:tc>
                  <a:txBody>
                    <a:bodyPr/>
                    <a:lstStyle/>
                    <a:p>
                      <a:pPr algn="l" fontAlgn="b"/>
                      <a:endParaRPr lang="de-DE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19" marR="2719" marT="27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19" marR="2719" marT="27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19" marR="2719" marT="27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19" marR="2719" marT="27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19" marR="2719" marT="27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19" marR="2719" marT="27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19" marR="2719" marT="27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27048360"/>
                  </a:ext>
                </a:extLst>
              </a:tr>
              <a:tr h="229614">
                <a:tc>
                  <a:txBody>
                    <a:bodyPr/>
                    <a:lstStyle/>
                    <a:p>
                      <a:pPr algn="l" fontAlgn="b"/>
                      <a:endParaRPr lang="de-DE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19" marR="2719" marT="27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19" marR="2719" marT="27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19" marR="2719" marT="27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19" marR="2719" marT="27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19" marR="2719" marT="27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19" marR="2719" marT="27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19" marR="2719" marT="27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7034201"/>
                  </a:ext>
                </a:extLst>
              </a:tr>
              <a:tr h="229614">
                <a:tc>
                  <a:txBody>
                    <a:bodyPr/>
                    <a:lstStyle/>
                    <a:p>
                      <a:pPr algn="l" fontAlgn="b"/>
                      <a:endParaRPr lang="de-DE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19" marR="2719" marT="27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19" marR="2719" marT="27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19" marR="2719" marT="27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19" marR="2719" marT="27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19" marR="2719" marT="27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19" marR="2719" marT="27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19" marR="2719" marT="27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30258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29463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de-DE" dirty="0"/>
              <a:t>Altersgerechtes Training?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1413892" y="2420888"/>
            <a:ext cx="10516971" cy="1938992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pPr marL="285750" indent="-285750">
              <a:buFontTx/>
              <a:buChar char="-"/>
            </a:pPr>
            <a:r>
              <a:rPr lang="de-DE" sz="2400" dirty="0"/>
              <a:t>Ob das Training aufgeteilt werden kann ist Abhängig von der Anzahl Teilnehmer und eventuell für spezielle Vorbereitungen auf spezielle Wettkämpfe möglich.</a:t>
            </a:r>
          </a:p>
          <a:p>
            <a:pPr marL="285750" indent="-285750">
              <a:buFontTx/>
              <a:buChar char="-"/>
            </a:pPr>
            <a:endParaRPr lang="de-DE" sz="2400" dirty="0"/>
          </a:p>
          <a:p>
            <a:pPr marL="285750" indent="-285750">
              <a:buFontTx/>
              <a:buChar char="-"/>
            </a:pPr>
            <a:r>
              <a:rPr lang="de-DE" sz="2400" dirty="0"/>
              <a:t>Grundsätzlich sehe ich es (meist) nicht nötig die Trainings aufzuteilen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7529" y="1"/>
            <a:ext cx="1971296" cy="1268760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10469645" y="6093296"/>
            <a:ext cx="1276311" cy="369332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none" rtlCol="0" anchor="ctr" anchorCtr="1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Nov. 2017</a:t>
            </a:r>
          </a:p>
        </p:txBody>
      </p:sp>
    </p:spTree>
    <p:extLst>
      <p:ext uri="{BB962C8B-B14F-4D97-AF65-F5344CB8AC3E}">
        <p14:creationId xmlns:p14="http://schemas.microsoft.com/office/powerpoint/2010/main" val="1206909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de-DE" dirty="0"/>
              <a:t>Regelmäßiges Training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1468801" y="2708920"/>
            <a:ext cx="9721080" cy="1200329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pPr marL="285750" indent="-285750">
              <a:buFontTx/>
              <a:buChar char="-"/>
            </a:pPr>
            <a:r>
              <a:rPr lang="de-DE" sz="2400" b="1" dirty="0"/>
              <a:t>Wichtig: </a:t>
            </a:r>
            <a:r>
              <a:rPr lang="de-DE" sz="2400" dirty="0"/>
              <a:t>falls eine Trainingsverantwortlicher mal keine Zeit hat sollte dieser für Ersatz sorgen. Das Training sollte nach Möglichkeit regelmäßig durchgeführt werden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7529" y="1"/>
            <a:ext cx="1971296" cy="1268760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10469645" y="6093296"/>
            <a:ext cx="1276311" cy="369332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none" rtlCol="0" anchor="ctr" anchorCtr="1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Nov. 2017</a:t>
            </a:r>
          </a:p>
        </p:txBody>
      </p:sp>
    </p:spTree>
    <p:extLst>
      <p:ext uri="{BB962C8B-B14F-4D97-AF65-F5344CB8AC3E}">
        <p14:creationId xmlns:p14="http://schemas.microsoft.com/office/powerpoint/2010/main" val="1922059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Abgerundetes Rechteck 14"/>
          <p:cNvSpPr/>
          <p:nvPr/>
        </p:nvSpPr>
        <p:spPr>
          <a:xfrm>
            <a:off x="334032" y="4793196"/>
            <a:ext cx="11593288" cy="1966742"/>
          </a:xfrm>
          <a:prstGeom prst="roundRect">
            <a:avLst>
              <a:gd name="adj" fmla="val 6589"/>
            </a:avLst>
          </a:prstGeom>
          <a:solidFill>
            <a:srgbClr val="00B0F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8" name="Abgerundetes Rechteck 7"/>
          <p:cNvSpPr/>
          <p:nvPr/>
        </p:nvSpPr>
        <p:spPr>
          <a:xfrm>
            <a:off x="334032" y="2560947"/>
            <a:ext cx="11593288" cy="2160239"/>
          </a:xfrm>
          <a:prstGeom prst="roundRect">
            <a:avLst>
              <a:gd name="adj" fmla="val 6589"/>
            </a:avLst>
          </a:prstGeo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35000">
                <a:schemeClr val="accent4">
                  <a:lumMod val="0"/>
                  <a:lumOff val="100000"/>
                </a:schemeClr>
              </a:gs>
              <a:gs pos="100000">
                <a:schemeClr val="accent4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49996" y="177800"/>
            <a:ext cx="8738209" cy="1239837"/>
          </a:xfrm>
        </p:spPr>
        <p:txBody>
          <a:bodyPr rtlCol="0"/>
          <a:lstStyle/>
          <a:p>
            <a:pPr rtl="0"/>
            <a:r>
              <a:rPr lang="de-DE" dirty="0"/>
              <a:t>Trainingstermine unter der Woche</a:t>
            </a:r>
            <a:br>
              <a:rPr lang="de-DE" dirty="0"/>
            </a:br>
            <a:r>
              <a:rPr lang="de-DE" dirty="0"/>
              <a:t>(regelmäßig)</a:t>
            </a:r>
          </a:p>
        </p:txBody>
      </p:sp>
      <p:sp>
        <p:nvSpPr>
          <p:cNvPr id="6" name="Abgerundetes Rechteck 5"/>
          <p:cNvSpPr/>
          <p:nvPr/>
        </p:nvSpPr>
        <p:spPr>
          <a:xfrm>
            <a:off x="2854052" y="1791387"/>
            <a:ext cx="1656184" cy="4968552"/>
          </a:xfrm>
          <a:prstGeom prst="roundRect">
            <a:avLst>
              <a:gd name="adj" fmla="val 9414"/>
            </a:avLst>
          </a:prstGeom>
          <a:gradFill flip="none" rotWithShape="1">
            <a:gsLst>
              <a:gs pos="0">
                <a:schemeClr val="accent6">
                  <a:lumMod val="89000"/>
                </a:schemeClr>
              </a:gs>
              <a:gs pos="23000">
                <a:schemeClr val="accent6">
                  <a:lumMod val="89000"/>
                </a:schemeClr>
              </a:gs>
              <a:gs pos="69000">
                <a:schemeClr val="accent6">
                  <a:lumMod val="75000"/>
                </a:schemeClr>
              </a:gs>
              <a:gs pos="97000">
                <a:schemeClr val="accent6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t" anchorCtr="0"/>
          <a:lstStyle/>
          <a:p>
            <a:pPr algn="ctr"/>
            <a:r>
              <a:rPr lang="de-DE" b="1" dirty="0">
                <a:solidFill>
                  <a:schemeClr val="bg1"/>
                </a:solidFill>
              </a:rPr>
              <a:t>Montag</a:t>
            </a:r>
          </a:p>
        </p:txBody>
      </p:sp>
      <p:sp>
        <p:nvSpPr>
          <p:cNvPr id="11" name="Abgerundetes Rechteck 10"/>
          <p:cNvSpPr/>
          <p:nvPr/>
        </p:nvSpPr>
        <p:spPr>
          <a:xfrm>
            <a:off x="4654252" y="1791387"/>
            <a:ext cx="1656184" cy="4968552"/>
          </a:xfrm>
          <a:prstGeom prst="roundRect">
            <a:avLst>
              <a:gd name="adj" fmla="val 8845"/>
            </a:avLst>
          </a:prstGeom>
          <a:gradFill flip="none" rotWithShape="1">
            <a:gsLst>
              <a:gs pos="0">
                <a:schemeClr val="accent6">
                  <a:lumMod val="89000"/>
                </a:schemeClr>
              </a:gs>
              <a:gs pos="23000">
                <a:schemeClr val="accent6">
                  <a:lumMod val="89000"/>
                </a:schemeClr>
              </a:gs>
              <a:gs pos="69000">
                <a:schemeClr val="accent6">
                  <a:lumMod val="75000"/>
                </a:schemeClr>
              </a:gs>
              <a:gs pos="97000">
                <a:schemeClr val="accent6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b="1" dirty="0">
                <a:solidFill>
                  <a:schemeClr val="bg1"/>
                </a:solidFill>
              </a:rPr>
              <a:t>Dienstag</a:t>
            </a:r>
          </a:p>
        </p:txBody>
      </p:sp>
      <p:sp>
        <p:nvSpPr>
          <p:cNvPr id="12" name="Abgerundetes Rechteck 11"/>
          <p:cNvSpPr/>
          <p:nvPr/>
        </p:nvSpPr>
        <p:spPr>
          <a:xfrm>
            <a:off x="6442159" y="1791387"/>
            <a:ext cx="1656184" cy="4968552"/>
          </a:xfrm>
          <a:prstGeom prst="roundRect">
            <a:avLst>
              <a:gd name="adj" fmla="val 7903"/>
            </a:avLst>
          </a:prstGeom>
          <a:gradFill flip="none" rotWithShape="1">
            <a:gsLst>
              <a:gs pos="0">
                <a:schemeClr val="accent6">
                  <a:lumMod val="89000"/>
                </a:schemeClr>
              </a:gs>
              <a:gs pos="23000">
                <a:schemeClr val="accent6">
                  <a:lumMod val="89000"/>
                </a:schemeClr>
              </a:gs>
              <a:gs pos="69000">
                <a:schemeClr val="accent6">
                  <a:lumMod val="75000"/>
                </a:schemeClr>
              </a:gs>
              <a:gs pos="97000">
                <a:schemeClr val="accent6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t" anchorCtr="0"/>
          <a:lstStyle/>
          <a:p>
            <a:pPr algn="ctr"/>
            <a:r>
              <a:rPr lang="de-DE" b="1" dirty="0">
                <a:solidFill>
                  <a:schemeClr val="bg1"/>
                </a:solidFill>
              </a:rPr>
              <a:t>Mittwoch</a:t>
            </a:r>
          </a:p>
        </p:txBody>
      </p:sp>
      <p:sp>
        <p:nvSpPr>
          <p:cNvPr id="13" name="Abgerundetes Rechteck 12"/>
          <p:cNvSpPr/>
          <p:nvPr/>
        </p:nvSpPr>
        <p:spPr>
          <a:xfrm>
            <a:off x="8254652" y="1772816"/>
            <a:ext cx="1656184" cy="4987123"/>
          </a:xfrm>
          <a:prstGeom prst="roundRect">
            <a:avLst>
              <a:gd name="adj" fmla="val 8780"/>
            </a:avLst>
          </a:prstGeom>
          <a:gradFill flip="none" rotWithShape="1">
            <a:gsLst>
              <a:gs pos="0">
                <a:schemeClr val="accent6">
                  <a:lumMod val="89000"/>
                </a:schemeClr>
              </a:gs>
              <a:gs pos="23000">
                <a:schemeClr val="accent6">
                  <a:lumMod val="89000"/>
                </a:schemeClr>
              </a:gs>
              <a:gs pos="69000">
                <a:schemeClr val="accent6">
                  <a:lumMod val="75000"/>
                </a:schemeClr>
              </a:gs>
              <a:gs pos="97000">
                <a:schemeClr val="accent6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t" anchorCtr="0"/>
          <a:lstStyle/>
          <a:p>
            <a:pPr algn="ctr"/>
            <a:r>
              <a:rPr lang="de-DE" b="1" dirty="0">
                <a:solidFill>
                  <a:schemeClr val="bg1"/>
                </a:solidFill>
              </a:rPr>
              <a:t>Donnerstag</a:t>
            </a:r>
          </a:p>
        </p:txBody>
      </p:sp>
      <p:sp>
        <p:nvSpPr>
          <p:cNvPr id="14" name="Abgerundetes Rechteck 13"/>
          <p:cNvSpPr/>
          <p:nvPr/>
        </p:nvSpPr>
        <p:spPr>
          <a:xfrm>
            <a:off x="10054852" y="1772817"/>
            <a:ext cx="1656184" cy="4987122"/>
          </a:xfrm>
          <a:prstGeom prst="roundRect">
            <a:avLst>
              <a:gd name="adj" fmla="val 6151"/>
            </a:avLst>
          </a:prstGeom>
          <a:gradFill flip="none" rotWithShape="1">
            <a:gsLst>
              <a:gs pos="0">
                <a:schemeClr val="accent6">
                  <a:lumMod val="89000"/>
                </a:schemeClr>
              </a:gs>
              <a:gs pos="23000">
                <a:schemeClr val="accent6">
                  <a:lumMod val="89000"/>
                </a:schemeClr>
              </a:gs>
              <a:gs pos="69000">
                <a:schemeClr val="accent6">
                  <a:lumMod val="75000"/>
                </a:schemeClr>
              </a:gs>
              <a:gs pos="97000">
                <a:schemeClr val="accent6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t" anchorCtr="0"/>
          <a:lstStyle/>
          <a:p>
            <a:pPr algn="ctr"/>
            <a:r>
              <a:rPr lang="de-DE" b="1" dirty="0">
                <a:solidFill>
                  <a:schemeClr val="bg1"/>
                </a:solidFill>
              </a:rPr>
              <a:t>Freitag</a:t>
            </a:r>
          </a:p>
        </p:txBody>
      </p:sp>
      <p:sp>
        <p:nvSpPr>
          <p:cNvPr id="16" name="Textfeld 15"/>
          <p:cNvSpPr txBox="1"/>
          <p:nvPr/>
        </p:nvSpPr>
        <p:spPr>
          <a:xfrm rot="16200000">
            <a:off x="-105544" y="3436269"/>
            <a:ext cx="1535998" cy="369332"/>
          </a:xfrm>
          <a:prstGeom prst="rect">
            <a:avLst/>
          </a:prstGeom>
          <a:noFill/>
          <a:ln>
            <a:noFill/>
          </a:ln>
        </p:spPr>
        <p:txBody>
          <a:bodyPr wrap="none" rtlCol="0" anchor="ctr" anchorCtr="1">
            <a:spAutoFit/>
          </a:bodyPr>
          <a:lstStyle/>
          <a:p>
            <a:r>
              <a:rPr lang="de-DE" b="1" dirty="0">
                <a:solidFill>
                  <a:schemeClr val="bg1"/>
                </a:solidFill>
              </a:rPr>
              <a:t>Nachmittag</a:t>
            </a:r>
          </a:p>
        </p:txBody>
      </p:sp>
      <p:sp>
        <p:nvSpPr>
          <p:cNvPr id="17" name="Textfeld 16"/>
          <p:cNvSpPr txBox="1"/>
          <p:nvPr/>
        </p:nvSpPr>
        <p:spPr>
          <a:xfrm rot="16200000">
            <a:off x="252123" y="5548589"/>
            <a:ext cx="946093" cy="369332"/>
          </a:xfrm>
          <a:prstGeom prst="rect">
            <a:avLst/>
          </a:prstGeom>
          <a:noFill/>
          <a:ln>
            <a:noFill/>
          </a:ln>
        </p:spPr>
        <p:txBody>
          <a:bodyPr wrap="none" rtlCol="0" anchor="ctr" anchorCtr="1">
            <a:spAutoFit/>
          </a:bodyPr>
          <a:lstStyle/>
          <a:p>
            <a:r>
              <a:rPr lang="de-DE" b="1" dirty="0">
                <a:solidFill>
                  <a:schemeClr val="bg1"/>
                </a:solidFill>
              </a:rPr>
              <a:t>Abend</a:t>
            </a:r>
          </a:p>
        </p:txBody>
      </p:sp>
      <p:sp>
        <p:nvSpPr>
          <p:cNvPr id="18" name="Abgerundetes Rechteck 17"/>
          <p:cNvSpPr/>
          <p:nvPr/>
        </p:nvSpPr>
        <p:spPr>
          <a:xfrm>
            <a:off x="6454452" y="5615617"/>
            <a:ext cx="1656184" cy="981735"/>
          </a:xfrm>
          <a:prstGeom prst="roundRect">
            <a:avLst>
              <a:gd name="adj" fmla="val 8421"/>
            </a:avLst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sz="1400" b="1" dirty="0">
                <a:solidFill>
                  <a:schemeClr val="bg1"/>
                </a:solidFill>
              </a:rPr>
              <a:t>Wasen</a:t>
            </a:r>
          </a:p>
          <a:p>
            <a:pPr algn="ctr"/>
            <a:r>
              <a:rPr lang="de-DE" sz="1400" b="1" dirty="0">
                <a:solidFill>
                  <a:schemeClr val="bg1"/>
                </a:solidFill>
              </a:rPr>
              <a:t>19:00-21:00</a:t>
            </a:r>
          </a:p>
          <a:p>
            <a:pPr algn="ctr"/>
            <a:r>
              <a:rPr lang="de-DE" sz="1400" b="1" dirty="0">
                <a:solidFill>
                  <a:schemeClr val="bg1"/>
                </a:solidFill>
              </a:rPr>
              <a:t>Dieter</a:t>
            </a:r>
          </a:p>
          <a:p>
            <a:pPr algn="ctr"/>
            <a:r>
              <a:rPr lang="de-DE" sz="1400" b="1" dirty="0">
                <a:solidFill>
                  <a:schemeClr val="bg1"/>
                </a:solidFill>
              </a:rPr>
              <a:t>alle</a:t>
            </a:r>
          </a:p>
        </p:txBody>
      </p:sp>
      <p:sp>
        <p:nvSpPr>
          <p:cNvPr id="19" name="Abgerundetes Rechteck 18"/>
          <p:cNvSpPr/>
          <p:nvPr/>
        </p:nvSpPr>
        <p:spPr>
          <a:xfrm>
            <a:off x="8254652" y="5615617"/>
            <a:ext cx="1656184" cy="981735"/>
          </a:xfrm>
          <a:prstGeom prst="roundRect">
            <a:avLst>
              <a:gd name="adj" fmla="val 8421"/>
            </a:avLst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sz="1400" b="1" dirty="0">
                <a:solidFill>
                  <a:schemeClr val="bg1"/>
                </a:solidFill>
              </a:rPr>
              <a:t>Wasen</a:t>
            </a:r>
          </a:p>
          <a:p>
            <a:pPr algn="ctr"/>
            <a:r>
              <a:rPr lang="de-DE" sz="1400" b="1" dirty="0">
                <a:solidFill>
                  <a:schemeClr val="bg1"/>
                </a:solidFill>
              </a:rPr>
              <a:t>19:00-21:00</a:t>
            </a:r>
          </a:p>
          <a:p>
            <a:pPr algn="ctr"/>
            <a:r>
              <a:rPr lang="de-DE" sz="1400" b="1" dirty="0">
                <a:solidFill>
                  <a:schemeClr val="bg1"/>
                </a:solidFill>
              </a:rPr>
              <a:t>Dieter</a:t>
            </a:r>
          </a:p>
          <a:p>
            <a:pPr algn="ctr"/>
            <a:r>
              <a:rPr lang="de-DE" sz="1400" b="1" dirty="0">
                <a:solidFill>
                  <a:schemeClr val="bg1"/>
                </a:solidFill>
              </a:rPr>
              <a:t>alle</a:t>
            </a:r>
          </a:p>
        </p:txBody>
      </p:sp>
      <p:sp>
        <p:nvSpPr>
          <p:cNvPr id="20" name="Abgerundetes Rechteck 19"/>
          <p:cNvSpPr/>
          <p:nvPr/>
        </p:nvSpPr>
        <p:spPr>
          <a:xfrm>
            <a:off x="6442159" y="2636913"/>
            <a:ext cx="1656184" cy="1008112"/>
          </a:xfrm>
          <a:prstGeom prst="roundRect">
            <a:avLst>
              <a:gd name="adj" fmla="val 8421"/>
            </a:avLst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sz="1200" b="1" dirty="0" err="1">
                <a:solidFill>
                  <a:schemeClr val="bg1"/>
                </a:solidFill>
              </a:rPr>
              <a:t>Todtnauberg</a:t>
            </a:r>
            <a:endParaRPr lang="de-DE" sz="1200" b="1" dirty="0">
              <a:solidFill>
                <a:schemeClr val="bg1"/>
              </a:solidFill>
            </a:endParaRPr>
          </a:p>
          <a:p>
            <a:pPr algn="ctr"/>
            <a:r>
              <a:rPr lang="de-DE" sz="1400" b="1" dirty="0">
                <a:solidFill>
                  <a:schemeClr val="bg1"/>
                </a:solidFill>
              </a:rPr>
              <a:t>14:30-16:30</a:t>
            </a:r>
          </a:p>
          <a:p>
            <a:pPr algn="ctr"/>
            <a:r>
              <a:rPr lang="de-DE" sz="1400" b="1" dirty="0">
                <a:solidFill>
                  <a:schemeClr val="bg1"/>
                </a:solidFill>
              </a:rPr>
              <a:t>Joe</a:t>
            </a:r>
          </a:p>
          <a:p>
            <a:pPr algn="ctr"/>
            <a:r>
              <a:rPr lang="de-DE" sz="1400" b="1" dirty="0">
                <a:solidFill>
                  <a:schemeClr val="bg1"/>
                </a:solidFill>
              </a:rPr>
              <a:t>alle</a:t>
            </a:r>
          </a:p>
        </p:txBody>
      </p:sp>
      <p:pic>
        <p:nvPicPr>
          <p:cNvPr id="21" name="Grafik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7529" y="1"/>
            <a:ext cx="1971296" cy="1268760"/>
          </a:xfrm>
          <a:prstGeom prst="rect">
            <a:avLst/>
          </a:prstGeom>
        </p:spPr>
      </p:pic>
      <p:sp>
        <p:nvSpPr>
          <p:cNvPr id="22" name="Abgerundetes Rechteck 21"/>
          <p:cNvSpPr/>
          <p:nvPr/>
        </p:nvSpPr>
        <p:spPr>
          <a:xfrm>
            <a:off x="1079717" y="2690246"/>
            <a:ext cx="1520461" cy="901445"/>
          </a:xfrm>
          <a:prstGeom prst="roundRect">
            <a:avLst>
              <a:gd name="adj" fmla="val 8421"/>
            </a:avLst>
          </a:prstGeom>
          <a:solidFill>
            <a:schemeClr val="accent5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de-DE" sz="1200" b="1" dirty="0">
                <a:solidFill>
                  <a:schemeClr val="bg1"/>
                </a:solidFill>
              </a:rPr>
              <a:t>Ort:</a:t>
            </a:r>
          </a:p>
          <a:p>
            <a:pPr algn="r"/>
            <a:r>
              <a:rPr lang="de-DE" sz="1200" b="1" dirty="0">
                <a:solidFill>
                  <a:schemeClr val="bg1"/>
                </a:solidFill>
              </a:rPr>
              <a:t>Uhrzeit:</a:t>
            </a:r>
          </a:p>
          <a:p>
            <a:pPr algn="r"/>
            <a:r>
              <a:rPr lang="de-DE" sz="1200" b="1" dirty="0">
                <a:solidFill>
                  <a:schemeClr val="bg1"/>
                </a:solidFill>
              </a:rPr>
              <a:t>Verantw.:</a:t>
            </a:r>
          </a:p>
          <a:p>
            <a:pPr algn="r"/>
            <a:r>
              <a:rPr lang="de-DE" sz="1200" b="1" dirty="0" err="1">
                <a:solidFill>
                  <a:schemeClr val="bg1"/>
                </a:solidFill>
              </a:rPr>
              <a:t>Teiln</a:t>
            </a:r>
            <a:r>
              <a:rPr lang="de-DE" sz="1200" b="1" dirty="0">
                <a:solidFill>
                  <a:schemeClr val="bg1"/>
                </a:solidFill>
              </a:rPr>
              <a:t>:</a:t>
            </a:r>
            <a:endParaRPr lang="de-DE" sz="1400" b="1" dirty="0">
              <a:solidFill>
                <a:schemeClr val="bg1"/>
              </a:solidFill>
            </a:endParaRPr>
          </a:p>
        </p:txBody>
      </p:sp>
      <p:sp>
        <p:nvSpPr>
          <p:cNvPr id="24" name="Abgerundetes Rechteck 23"/>
          <p:cNvSpPr/>
          <p:nvPr/>
        </p:nvSpPr>
        <p:spPr>
          <a:xfrm>
            <a:off x="4654252" y="2636913"/>
            <a:ext cx="1656184" cy="1008112"/>
          </a:xfrm>
          <a:prstGeom prst="roundRect">
            <a:avLst>
              <a:gd name="adj" fmla="val 8421"/>
            </a:avLst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sz="1200" b="1" dirty="0" err="1" smtClean="0">
                <a:solidFill>
                  <a:schemeClr val="bg1"/>
                </a:solidFill>
              </a:rPr>
              <a:t>Muggenbrunn</a:t>
            </a:r>
            <a:endParaRPr lang="de-DE" sz="1200" b="1" dirty="0">
              <a:solidFill>
                <a:schemeClr val="bg1"/>
              </a:solidFill>
            </a:endParaRPr>
          </a:p>
          <a:p>
            <a:pPr algn="ctr"/>
            <a:r>
              <a:rPr lang="de-DE" sz="1200" b="1" dirty="0">
                <a:solidFill>
                  <a:schemeClr val="bg1"/>
                </a:solidFill>
              </a:rPr>
              <a:t>14:00-16:00</a:t>
            </a:r>
          </a:p>
          <a:p>
            <a:pPr algn="ctr"/>
            <a:r>
              <a:rPr lang="de-DE" sz="900" b="1" dirty="0" smtClean="0">
                <a:solidFill>
                  <a:schemeClr val="bg1"/>
                </a:solidFill>
              </a:rPr>
              <a:t>Philipp/Dieter/Schorsch</a:t>
            </a:r>
            <a:endParaRPr lang="de-DE" sz="900" b="1" dirty="0">
              <a:solidFill>
                <a:schemeClr val="bg1"/>
              </a:solidFill>
            </a:endParaRPr>
          </a:p>
          <a:p>
            <a:pPr algn="ctr"/>
            <a:r>
              <a:rPr lang="de-DE" sz="1200" b="1" dirty="0">
                <a:solidFill>
                  <a:schemeClr val="bg1"/>
                </a:solidFill>
              </a:rPr>
              <a:t>alle</a:t>
            </a:r>
          </a:p>
        </p:txBody>
      </p:sp>
      <p:sp>
        <p:nvSpPr>
          <p:cNvPr id="25" name="Abgerundetes Rechteck 24"/>
          <p:cNvSpPr/>
          <p:nvPr/>
        </p:nvSpPr>
        <p:spPr>
          <a:xfrm>
            <a:off x="8266945" y="4513318"/>
            <a:ext cx="1656184" cy="1008112"/>
          </a:xfrm>
          <a:prstGeom prst="roundRect">
            <a:avLst>
              <a:gd name="adj" fmla="val 8421"/>
            </a:avLst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sz="1200" b="1" dirty="0">
                <a:solidFill>
                  <a:schemeClr val="bg1"/>
                </a:solidFill>
              </a:rPr>
              <a:t>Wasen/</a:t>
            </a:r>
            <a:r>
              <a:rPr lang="de-DE" sz="1200" b="1" dirty="0" err="1">
                <a:solidFill>
                  <a:schemeClr val="bg1"/>
                </a:solidFill>
              </a:rPr>
              <a:t>Todtnaub</a:t>
            </a:r>
            <a:r>
              <a:rPr lang="de-DE" sz="1200" b="1" dirty="0">
                <a:solidFill>
                  <a:schemeClr val="bg1"/>
                </a:solidFill>
              </a:rPr>
              <a:t>.</a:t>
            </a:r>
          </a:p>
          <a:p>
            <a:pPr algn="ctr"/>
            <a:r>
              <a:rPr lang="de-DE" sz="1400" b="1" dirty="0">
                <a:solidFill>
                  <a:schemeClr val="bg1"/>
                </a:solidFill>
              </a:rPr>
              <a:t>16:00-19:00</a:t>
            </a:r>
          </a:p>
          <a:p>
            <a:pPr algn="ctr"/>
            <a:r>
              <a:rPr lang="de-DE" sz="1400" b="1" dirty="0">
                <a:solidFill>
                  <a:schemeClr val="bg1"/>
                </a:solidFill>
              </a:rPr>
              <a:t>Wolfgang</a:t>
            </a:r>
          </a:p>
          <a:p>
            <a:pPr algn="ctr"/>
            <a:r>
              <a:rPr lang="de-DE" sz="1400" b="1" dirty="0">
                <a:solidFill>
                  <a:schemeClr val="bg1"/>
                </a:solidFill>
              </a:rPr>
              <a:t>alle</a:t>
            </a:r>
          </a:p>
        </p:txBody>
      </p:sp>
      <p:sp>
        <p:nvSpPr>
          <p:cNvPr id="26" name="Abgerundetes Rechteck 25"/>
          <p:cNvSpPr/>
          <p:nvPr/>
        </p:nvSpPr>
        <p:spPr>
          <a:xfrm>
            <a:off x="6442159" y="3789040"/>
            <a:ext cx="1656184" cy="745154"/>
          </a:xfrm>
          <a:prstGeom prst="roundRect">
            <a:avLst>
              <a:gd name="adj" fmla="val 8421"/>
            </a:avLst>
          </a:prstGeom>
          <a:solidFill>
            <a:srgbClr val="0066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sz="1200" b="1" dirty="0">
                <a:solidFill>
                  <a:schemeClr val="bg1"/>
                </a:solidFill>
              </a:rPr>
              <a:t>Münstertal</a:t>
            </a:r>
          </a:p>
          <a:p>
            <a:pPr algn="ctr"/>
            <a:r>
              <a:rPr lang="de-DE" sz="1100" b="1" dirty="0">
                <a:solidFill>
                  <a:schemeClr val="bg1"/>
                </a:solidFill>
              </a:rPr>
              <a:t>14:00-16:00</a:t>
            </a:r>
          </a:p>
          <a:p>
            <a:pPr algn="ctr"/>
            <a:r>
              <a:rPr lang="de-DE" sz="1050" b="1" dirty="0">
                <a:solidFill>
                  <a:schemeClr val="bg1"/>
                </a:solidFill>
              </a:rPr>
              <a:t>SC Münstertal</a:t>
            </a:r>
          </a:p>
          <a:p>
            <a:pPr algn="ctr"/>
            <a:r>
              <a:rPr lang="de-DE" sz="1050" b="1" dirty="0">
                <a:solidFill>
                  <a:schemeClr val="bg1"/>
                </a:solidFill>
              </a:rPr>
              <a:t>&lt;U14</a:t>
            </a:r>
            <a:endParaRPr lang="de-DE" sz="1100" b="1" dirty="0">
              <a:solidFill>
                <a:schemeClr val="bg1"/>
              </a:solidFill>
            </a:endParaRPr>
          </a:p>
        </p:txBody>
      </p:sp>
      <p:sp>
        <p:nvSpPr>
          <p:cNvPr id="27" name="Abgerundetes Rechteck 26"/>
          <p:cNvSpPr/>
          <p:nvPr/>
        </p:nvSpPr>
        <p:spPr>
          <a:xfrm>
            <a:off x="10054852" y="2636912"/>
            <a:ext cx="1656184" cy="745154"/>
          </a:xfrm>
          <a:prstGeom prst="roundRect">
            <a:avLst>
              <a:gd name="adj" fmla="val 8421"/>
            </a:avLst>
          </a:prstGeom>
          <a:solidFill>
            <a:srgbClr val="0066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sz="1200" b="1" dirty="0" err="1">
                <a:solidFill>
                  <a:schemeClr val="bg1"/>
                </a:solidFill>
              </a:rPr>
              <a:t>Muggenbrunn</a:t>
            </a:r>
            <a:endParaRPr lang="de-DE" sz="1200" b="1" dirty="0">
              <a:solidFill>
                <a:schemeClr val="bg1"/>
              </a:solidFill>
            </a:endParaRPr>
          </a:p>
          <a:p>
            <a:pPr algn="ctr"/>
            <a:r>
              <a:rPr lang="de-DE" sz="1200" b="1" dirty="0">
                <a:solidFill>
                  <a:schemeClr val="bg1"/>
                </a:solidFill>
              </a:rPr>
              <a:t>14:00-16:00</a:t>
            </a:r>
          </a:p>
          <a:p>
            <a:pPr algn="ctr"/>
            <a:r>
              <a:rPr lang="de-DE" sz="1200" b="1" dirty="0">
                <a:solidFill>
                  <a:schemeClr val="bg1"/>
                </a:solidFill>
              </a:rPr>
              <a:t>SC </a:t>
            </a:r>
            <a:r>
              <a:rPr lang="de-DE" sz="1200" b="1" dirty="0" err="1">
                <a:solidFill>
                  <a:schemeClr val="bg1"/>
                </a:solidFill>
              </a:rPr>
              <a:t>Muggenbrunn</a:t>
            </a:r>
            <a:endParaRPr lang="de-DE" sz="1050" b="1" dirty="0">
              <a:solidFill>
                <a:schemeClr val="bg1"/>
              </a:solidFill>
            </a:endParaRPr>
          </a:p>
          <a:p>
            <a:pPr algn="ctr"/>
            <a:r>
              <a:rPr lang="de-DE" sz="1050" b="1" dirty="0">
                <a:solidFill>
                  <a:schemeClr val="bg1"/>
                </a:solidFill>
              </a:rPr>
              <a:t>alle</a:t>
            </a:r>
            <a:endParaRPr lang="de-DE" sz="1100" b="1" dirty="0">
              <a:solidFill>
                <a:schemeClr val="bg1"/>
              </a:solidFill>
            </a:endParaRPr>
          </a:p>
        </p:txBody>
      </p:sp>
      <p:sp>
        <p:nvSpPr>
          <p:cNvPr id="28" name="Abgerundetes Rechteck 27"/>
          <p:cNvSpPr/>
          <p:nvPr/>
        </p:nvSpPr>
        <p:spPr>
          <a:xfrm>
            <a:off x="6454452" y="4717103"/>
            <a:ext cx="1656184" cy="745154"/>
          </a:xfrm>
          <a:prstGeom prst="roundRect">
            <a:avLst>
              <a:gd name="adj" fmla="val 8421"/>
            </a:avLst>
          </a:prstGeom>
          <a:solidFill>
            <a:srgbClr val="0066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sz="1200" b="1" dirty="0">
                <a:solidFill>
                  <a:schemeClr val="bg1"/>
                </a:solidFill>
              </a:rPr>
              <a:t>Wasen/</a:t>
            </a:r>
            <a:r>
              <a:rPr lang="de-DE" sz="1200" b="1" dirty="0" err="1">
                <a:solidFill>
                  <a:schemeClr val="bg1"/>
                </a:solidFill>
              </a:rPr>
              <a:t>Todtnaub</a:t>
            </a:r>
            <a:r>
              <a:rPr lang="de-DE" sz="1200" b="1" dirty="0">
                <a:solidFill>
                  <a:schemeClr val="bg1"/>
                </a:solidFill>
              </a:rPr>
              <a:t>.</a:t>
            </a:r>
          </a:p>
          <a:p>
            <a:pPr algn="ctr"/>
            <a:r>
              <a:rPr lang="de-DE" sz="1100" b="1" dirty="0">
                <a:solidFill>
                  <a:schemeClr val="bg1"/>
                </a:solidFill>
              </a:rPr>
              <a:t>16:30-19:00</a:t>
            </a:r>
          </a:p>
          <a:p>
            <a:pPr algn="ctr"/>
            <a:r>
              <a:rPr lang="de-DE" sz="1050" b="1" dirty="0">
                <a:solidFill>
                  <a:schemeClr val="bg1"/>
                </a:solidFill>
              </a:rPr>
              <a:t>SC </a:t>
            </a:r>
            <a:r>
              <a:rPr lang="de-DE" sz="1050" b="1" dirty="0" err="1">
                <a:solidFill>
                  <a:schemeClr val="bg1"/>
                </a:solidFill>
              </a:rPr>
              <a:t>Todtnau</a:t>
            </a:r>
            <a:endParaRPr lang="de-DE" sz="1050" b="1" dirty="0">
              <a:solidFill>
                <a:schemeClr val="bg1"/>
              </a:solidFill>
            </a:endParaRPr>
          </a:p>
          <a:p>
            <a:pPr algn="ctr"/>
            <a:r>
              <a:rPr lang="de-DE" sz="1050" b="1" dirty="0">
                <a:solidFill>
                  <a:schemeClr val="bg1"/>
                </a:solidFill>
              </a:rPr>
              <a:t>alle</a:t>
            </a:r>
            <a:endParaRPr lang="de-DE" sz="1100" b="1" dirty="0">
              <a:solidFill>
                <a:schemeClr val="bg1"/>
              </a:solidFill>
            </a:endParaRPr>
          </a:p>
        </p:txBody>
      </p:sp>
      <p:sp>
        <p:nvSpPr>
          <p:cNvPr id="29" name="Abgerundetes Rechteck 28"/>
          <p:cNvSpPr/>
          <p:nvPr/>
        </p:nvSpPr>
        <p:spPr>
          <a:xfrm>
            <a:off x="361482" y="189990"/>
            <a:ext cx="1656184" cy="668305"/>
          </a:xfrm>
          <a:prstGeom prst="roundRect">
            <a:avLst>
              <a:gd name="adj" fmla="val 8421"/>
            </a:avLst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sz="1200" b="1" dirty="0" err="1">
                <a:solidFill>
                  <a:schemeClr val="bg1"/>
                </a:solidFill>
              </a:rPr>
              <a:t>Regio</a:t>
            </a:r>
            <a:r>
              <a:rPr lang="de-DE" sz="1200" b="1" dirty="0">
                <a:solidFill>
                  <a:schemeClr val="bg1"/>
                </a:solidFill>
              </a:rPr>
              <a:t>-Training</a:t>
            </a:r>
            <a:endParaRPr lang="de-DE" sz="1400" b="1" dirty="0">
              <a:solidFill>
                <a:schemeClr val="bg1"/>
              </a:solidFill>
            </a:endParaRPr>
          </a:p>
        </p:txBody>
      </p:sp>
      <p:sp>
        <p:nvSpPr>
          <p:cNvPr id="30" name="Abgerundetes Rechteck 29"/>
          <p:cNvSpPr/>
          <p:nvPr/>
        </p:nvSpPr>
        <p:spPr>
          <a:xfrm>
            <a:off x="361482" y="957004"/>
            <a:ext cx="1656184" cy="745154"/>
          </a:xfrm>
          <a:prstGeom prst="roundRect">
            <a:avLst>
              <a:gd name="adj" fmla="val 8421"/>
            </a:avLst>
          </a:prstGeom>
          <a:solidFill>
            <a:srgbClr val="0066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sz="1200" b="1" dirty="0">
                <a:solidFill>
                  <a:schemeClr val="bg1"/>
                </a:solidFill>
              </a:rPr>
              <a:t>Vereinstraining</a:t>
            </a:r>
            <a:endParaRPr lang="de-DE" sz="1100" b="1" dirty="0">
              <a:solidFill>
                <a:schemeClr val="bg1"/>
              </a:solidFill>
            </a:endParaRPr>
          </a:p>
        </p:txBody>
      </p:sp>
      <p:sp>
        <p:nvSpPr>
          <p:cNvPr id="31" name="Abgerundetes Rechteck 30"/>
          <p:cNvSpPr/>
          <p:nvPr/>
        </p:nvSpPr>
        <p:spPr>
          <a:xfrm>
            <a:off x="2854052" y="2636912"/>
            <a:ext cx="1656184" cy="1008112"/>
          </a:xfrm>
          <a:prstGeom prst="roundRect">
            <a:avLst>
              <a:gd name="adj" fmla="val 8421"/>
            </a:avLst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sz="1200" b="1" dirty="0">
                <a:solidFill>
                  <a:schemeClr val="bg1"/>
                </a:solidFill>
              </a:rPr>
              <a:t>??</a:t>
            </a:r>
          </a:p>
          <a:p>
            <a:pPr algn="ctr"/>
            <a:r>
              <a:rPr lang="de-DE" sz="1400" b="1" dirty="0">
                <a:solidFill>
                  <a:schemeClr val="bg1"/>
                </a:solidFill>
              </a:rPr>
              <a:t>14:00-16:00</a:t>
            </a:r>
          </a:p>
          <a:p>
            <a:pPr algn="ctr"/>
            <a:r>
              <a:rPr lang="de-DE" sz="1400" b="1" dirty="0">
                <a:solidFill>
                  <a:schemeClr val="bg1"/>
                </a:solidFill>
              </a:rPr>
              <a:t>??</a:t>
            </a:r>
          </a:p>
          <a:p>
            <a:pPr algn="ctr"/>
            <a:r>
              <a:rPr lang="de-DE" sz="1400" b="1" dirty="0">
                <a:solidFill>
                  <a:schemeClr val="bg1"/>
                </a:solidFill>
              </a:rPr>
              <a:t>alle</a:t>
            </a:r>
          </a:p>
        </p:txBody>
      </p:sp>
    </p:spTree>
    <p:extLst>
      <p:ext uri="{BB962C8B-B14F-4D97-AF65-F5344CB8AC3E}">
        <p14:creationId xmlns:p14="http://schemas.microsoft.com/office/powerpoint/2010/main" val="963853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5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5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500"/>
                            </p:stCondLst>
                            <p:childTnLst>
                              <p:par>
                                <p:cTn id="8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8" grpId="0" animBg="1"/>
      <p:bldP spid="6" grpId="0" animBg="1"/>
      <p:bldP spid="11" grpId="0" animBg="1"/>
      <p:bldP spid="12" grpId="0" animBg="1"/>
      <p:bldP spid="13" grpId="0" animBg="1"/>
      <p:bldP spid="14" grpId="0" animBg="1"/>
      <p:bldP spid="16" grpId="0"/>
      <p:bldP spid="17" grpId="0"/>
      <p:bldP spid="18" grpId="0" animBg="1"/>
      <p:bldP spid="19" grpId="0" animBg="1"/>
      <p:bldP spid="20" grpId="0" animBg="1"/>
      <p:bldP spid="22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theme/theme1.xml><?xml version="1.0" encoding="utf-8"?>
<a:theme xmlns:a="http://schemas.openxmlformats.org/drawingml/2006/main" name="Entwurfsvorlage &quot;Schneeflocken&quot;">
  <a:themeElements>
    <a:clrScheme name="Violet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2159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28575" h="4127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dirty="0"/>
        </a:defPPr>
      </a:lstStyle>
      <a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  <a:txDef>
      <a:spPr>
        <a:noFill/>
        <a:ln>
          <a:solidFill>
            <a:schemeClr val="bg2"/>
          </a:solidFill>
        </a:ln>
      </a:spPr>
      <a:bodyPr wrap="square" rtlCol="0" anchor="ctr" anchorCtr="1">
        <a:spAutoFit/>
      </a:bodyPr>
      <a:lstStyle>
        <a:defPPr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_13565624_TF03460579" id="{57AA55AA-5C01-40AE-B479-4D2860981889}" vid="{4BFFBAC9-8D8F-4E54-A3E8-61E0146135AB}"/>
    </a:ext>
  </a:extLst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-Design">
  <a:themeElements>
    <a:clrScheme name="Violet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2159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28575" h="4127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-Design">
  <a:themeElements>
    <a:clrScheme name="Violet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2159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28575" h="4127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3F7D94069FF64A86F7DFF56D60E3BE" ma:contentTypeVersion="6" ma:contentTypeDescription="Create a new document." ma:contentTypeScope="" ma:versionID="c32302c77d4085ecf495bdddb7f5e889">
  <xsd:schema xmlns:xsd="http://www.w3.org/2001/XMLSchema" xmlns:xs="http://www.w3.org/2001/XMLSchema" xmlns:p="http://schemas.microsoft.com/office/2006/metadata/properties" xmlns:ns2="a4f35948-e619-41b3-aa29-22878b09cfd2" xmlns:ns3="40262f94-9f35-4ac3-9a90-690165a166b7" targetNamespace="http://schemas.microsoft.com/office/2006/metadata/properties" ma:root="true" ma:fieldsID="4ab5ae46be95f9d0be6107e8200be7a2" ns2:_="" ns3:_="">
    <xsd:import namespace="a4f35948-e619-41b3-aa29-22878b09cfd2"/>
    <xsd:import namespace="40262f94-9f35-4ac3-9a90-690165a166b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VSO_x0020_item_x0020_id" minOccurs="0"/>
                <xsd:element ref="ns3:Item_x0020_Details" minOccurs="0"/>
                <xsd:element ref="ns3:Template_x0020_details" minOccurs="0"/>
                <xsd:element ref="ns3:Assetid_x0020_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f35948-e619-41b3-aa29-22878b09cfd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262f94-9f35-4ac3-9a90-690165a166b7" elementFormDefault="qualified">
    <xsd:import namespace="http://schemas.microsoft.com/office/2006/documentManagement/types"/>
    <xsd:import namespace="http://schemas.microsoft.com/office/infopath/2007/PartnerControls"/>
    <xsd:element name="VSO_x0020_item_x0020_id" ma:index="10" nillable="true" ma:displayName="VSO item id" ma:description="Please add the bug number to refer to VSO items." ma:internalName="VSO_x0020_item_x0020_id">
      <xsd:simpleType>
        <xsd:restriction base="dms:Text">
          <xsd:maxLength value="255"/>
        </xsd:restriction>
      </xsd:simpleType>
    </xsd:element>
    <xsd:element name="Item_x0020_Details" ma:index="11" nillable="true" ma:displayName="Item Details" ma:internalName="Item_x0020_Details">
      <xsd:simpleType>
        <xsd:restriction base="dms:Note">
          <xsd:maxLength value="255"/>
        </xsd:restriction>
      </xsd:simpleType>
    </xsd:element>
    <xsd:element name="Template_x0020_details" ma:index="12" nillable="true" ma:displayName="Template details" ma:internalName="Template_x0020_details">
      <xsd:simpleType>
        <xsd:restriction base="dms:Text"/>
      </xsd:simpleType>
    </xsd:element>
    <xsd:element name="Assetid_x0020_" ma:index="13" nillable="true" ma:displayName="Assetid " ma:internalName="Assetid_x0020_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VSO_x0020_item_x0020_id xmlns="40262f94-9f35-4ac3-9a90-690165a166b7" xsi:nil="true"/>
    <Assetid_x0020_ xmlns="40262f94-9f35-4ac3-9a90-690165a166b7" xsi:nil="true"/>
    <Item_x0020_Details xmlns="40262f94-9f35-4ac3-9a90-690165a166b7" xsi:nil="true"/>
    <Template_x0020_details xmlns="40262f94-9f35-4ac3-9a90-690165a166b7" xsi:nil="true"/>
  </documentManagement>
</p:properties>
</file>

<file path=customXml/itemProps1.xml><?xml version="1.0" encoding="utf-8"?>
<ds:datastoreItem xmlns:ds="http://schemas.openxmlformats.org/officeDocument/2006/customXml" ds:itemID="{D8853CD7-B1C6-4FDD-B6D0-92A83B857D3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4f35948-e619-41b3-aa29-22878b09cfd2"/>
    <ds:schemaRef ds:uri="40262f94-9f35-4ac3-9a90-690165a166b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E783485-1103-4BBC-98A1-D39A248154C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915ED37-D514-41C3-9B3C-B262145D17B7}">
  <ds:schemaRefs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http://schemas.microsoft.com/office/infopath/2007/PartnerControls"/>
    <ds:schemaRef ds:uri="http://purl.org/dc/terms/"/>
    <ds:schemaRef ds:uri="40262f94-9f35-4ac3-9a90-690165a166b7"/>
    <ds:schemaRef ds:uri="http://schemas.microsoft.com/office/2006/documentManagement/types"/>
    <ds:schemaRef ds:uri="a4f35948-e619-41b3-aa29-22878b09cfd2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Entwurfsfolien Schneeflocken</Template>
  <TotalTime>0</TotalTime>
  <Words>1420</Words>
  <Application>Microsoft Office PowerPoint</Application>
  <PresentationFormat>Benutzerdefiniert</PresentationFormat>
  <Paragraphs>553</Paragraphs>
  <Slides>42</Slides>
  <Notes>11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3</vt:i4>
      </vt:variant>
      <vt:variant>
        <vt:lpstr>Folientitel</vt:lpstr>
      </vt:variant>
      <vt:variant>
        <vt:i4>42</vt:i4>
      </vt:variant>
    </vt:vector>
  </HeadingPairs>
  <TitlesOfParts>
    <vt:vector size="49" baseType="lpstr">
      <vt:lpstr>Arial</vt:lpstr>
      <vt:lpstr>Calibri</vt:lpstr>
      <vt:lpstr>Century Gothic</vt:lpstr>
      <vt:lpstr>Euphemia</vt:lpstr>
      <vt:lpstr>Entwurfsvorlage "Schneeflocken"</vt:lpstr>
      <vt:lpstr>Larissa</vt:lpstr>
      <vt:lpstr>1_blank</vt:lpstr>
      <vt:lpstr>Koordination Wintertraining 2017/2018</vt:lpstr>
      <vt:lpstr>Besprechungspunkte</vt:lpstr>
      <vt:lpstr>Trainingsorte in der Region</vt:lpstr>
      <vt:lpstr>Trainingsorte in der Region</vt:lpstr>
      <vt:lpstr>Material</vt:lpstr>
      <vt:lpstr>Trainer</vt:lpstr>
      <vt:lpstr>Altersgerechtes Training?</vt:lpstr>
      <vt:lpstr>Regelmäßiges Training</vt:lpstr>
      <vt:lpstr>Trainingstermine unter der Woche (regelmäßig)</vt:lpstr>
      <vt:lpstr>Planung im Kadermanager</vt:lpstr>
      <vt:lpstr>PowerPoint-Präsentation</vt:lpstr>
      <vt:lpstr>Abrechnung</vt:lpstr>
      <vt:lpstr>Weitere Trainings an  Feiertagen / Ferien</vt:lpstr>
      <vt:lpstr> </vt:lpstr>
      <vt:lpstr>Rennbetreuung</vt:lpstr>
      <vt:lpstr>Vorbereitung Trainer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Vor-Rück Verlagerung</vt:lpstr>
      <vt:lpstr>PowerPoint-Präsentation</vt:lpstr>
      <vt:lpstr>Vor-Rück Verlagerung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Backup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Lonza AG/Ltd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Koordination Wintertraining 2017/2018</dc:title>
  <dc:creator>Horning-Wiesler Dieter - Basel</dc:creator>
  <cp:lastModifiedBy>Horning-Wiesler Dieter - Basel</cp:lastModifiedBy>
  <cp:revision>100</cp:revision>
  <dcterms:created xsi:type="dcterms:W3CDTF">2017-10-17T06:00:01Z</dcterms:created>
  <dcterms:modified xsi:type="dcterms:W3CDTF">2017-11-14T07:35:50Z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  <property fmtid="{D5CDD505-2E9C-101B-9397-08002B2CF9AE}" pid="3" name="Order">
    <vt:r8>74067300</vt:r8>
  </property>
  <property fmtid="{D5CDD505-2E9C-101B-9397-08002B2CF9AE}" pid="4" name="HiddenCategoryTags">
    <vt:lpwstr/>
  </property>
  <property fmtid="{D5CDD505-2E9C-101B-9397-08002B2CF9AE}" pid="5" name="InternalTags">
    <vt:lpwstr/>
  </property>
  <property fmtid="{D5CDD505-2E9C-101B-9397-08002B2CF9AE}" pid="6" name="FeatureTags">
    <vt:lpwstr/>
  </property>
  <property fmtid="{D5CDD505-2E9C-101B-9397-08002B2CF9AE}" pid="7" name="LocalizationTags">
    <vt:lpwstr/>
  </property>
  <property fmtid="{D5CDD505-2E9C-101B-9397-08002B2CF9AE}" pid="8" name="CategoryTags">
    <vt:lpwstr/>
  </property>
  <property fmtid="{D5CDD505-2E9C-101B-9397-08002B2CF9AE}" pid="9" name="Applications">
    <vt:lpwstr/>
  </property>
  <property fmtid="{D5CDD505-2E9C-101B-9397-08002B2CF9AE}" pid="10" name="CampaignTags">
    <vt:lpwstr/>
  </property>
  <property fmtid="{D5CDD505-2E9C-101B-9397-08002B2CF9AE}" pid="11" name="ScenarioTags">
    <vt:lpwstr/>
  </property>
</Properties>
</file>